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handoutMasterIdLst>
    <p:handoutMasterId r:id="rId113"/>
  </p:handoutMasterIdLst>
  <p:sldIdLst>
    <p:sldId id="257" r:id="rId2"/>
    <p:sldId id="422" r:id="rId3"/>
    <p:sldId id="940" r:id="rId4"/>
    <p:sldId id="490" r:id="rId5"/>
    <p:sldId id="491" r:id="rId6"/>
    <p:sldId id="492" r:id="rId7"/>
    <p:sldId id="493" r:id="rId8"/>
    <p:sldId id="494" r:id="rId9"/>
    <p:sldId id="495" r:id="rId10"/>
    <p:sldId id="496" r:id="rId11"/>
    <p:sldId id="497" r:id="rId12"/>
    <p:sldId id="498" r:id="rId13"/>
    <p:sldId id="499" r:id="rId14"/>
    <p:sldId id="500" r:id="rId15"/>
    <p:sldId id="501" r:id="rId16"/>
    <p:sldId id="941" r:id="rId17"/>
    <p:sldId id="502" r:id="rId18"/>
    <p:sldId id="570" r:id="rId19"/>
    <p:sldId id="503" r:id="rId20"/>
    <p:sldId id="504" r:id="rId21"/>
    <p:sldId id="505" r:id="rId22"/>
    <p:sldId id="506" r:id="rId23"/>
    <p:sldId id="507" r:id="rId24"/>
    <p:sldId id="508" r:id="rId25"/>
    <p:sldId id="510" r:id="rId26"/>
    <p:sldId id="509" r:id="rId27"/>
    <p:sldId id="461" r:id="rId28"/>
    <p:sldId id="942" r:id="rId29"/>
    <p:sldId id="425" r:id="rId30"/>
    <p:sldId id="511" r:id="rId31"/>
    <p:sldId id="512" r:id="rId32"/>
    <p:sldId id="513" r:id="rId33"/>
    <p:sldId id="514" r:id="rId34"/>
    <p:sldId id="515" r:id="rId35"/>
    <p:sldId id="516" r:id="rId36"/>
    <p:sldId id="517" r:id="rId37"/>
    <p:sldId id="518" r:id="rId38"/>
    <p:sldId id="519" r:id="rId39"/>
    <p:sldId id="943" r:id="rId40"/>
    <p:sldId id="426" r:id="rId41"/>
    <p:sldId id="520" r:id="rId42"/>
    <p:sldId id="521" r:id="rId43"/>
    <p:sldId id="522" r:id="rId44"/>
    <p:sldId id="523" r:id="rId45"/>
    <p:sldId id="524" r:id="rId46"/>
    <p:sldId id="525" r:id="rId47"/>
    <p:sldId id="526" r:id="rId48"/>
    <p:sldId id="527" r:id="rId49"/>
    <p:sldId id="528" r:id="rId50"/>
    <p:sldId id="529" r:id="rId51"/>
    <p:sldId id="530" r:id="rId52"/>
    <p:sldId id="531" r:id="rId53"/>
    <p:sldId id="532" r:id="rId54"/>
    <p:sldId id="533" r:id="rId55"/>
    <p:sldId id="534" r:id="rId56"/>
    <p:sldId id="535" r:id="rId57"/>
    <p:sldId id="944" r:id="rId58"/>
    <p:sldId id="536" r:id="rId59"/>
    <p:sldId id="538" r:id="rId60"/>
    <p:sldId id="537" r:id="rId61"/>
    <p:sldId id="539" r:id="rId62"/>
    <p:sldId id="540" r:id="rId63"/>
    <p:sldId id="541" r:id="rId64"/>
    <p:sldId id="542" r:id="rId65"/>
    <p:sldId id="543" r:id="rId66"/>
    <p:sldId id="544" r:id="rId67"/>
    <p:sldId id="466" r:id="rId68"/>
    <p:sldId id="546" r:id="rId69"/>
    <p:sldId id="547" r:id="rId70"/>
    <p:sldId id="548" r:id="rId71"/>
    <p:sldId id="549" r:id="rId72"/>
    <p:sldId id="470" r:id="rId73"/>
    <p:sldId id="471" r:id="rId74"/>
    <p:sldId id="929" r:id="rId75"/>
    <p:sldId id="930" r:id="rId76"/>
    <p:sldId id="932" r:id="rId77"/>
    <p:sldId id="933" r:id="rId78"/>
    <p:sldId id="935" r:id="rId79"/>
    <p:sldId id="936" r:id="rId80"/>
    <p:sldId id="937" r:id="rId81"/>
    <p:sldId id="939" r:id="rId82"/>
    <p:sldId id="945" r:id="rId83"/>
    <p:sldId id="416" r:id="rId84"/>
    <p:sldId id="550" r:id="rId85"/>
    <p:sldId id="551" r:id="rId86"/>
    <p:sldId id="418" r:id="rId87"/>
    <p:sldId id="419" r:id="rId88"/>
    <p:sldId id="420" r:id="rId89"/>
    <p:sldId id="946" r:id="rId90"/>
    <p:sldId id="552" r:id="rId91"/>
    <p:sldId id="553" r:id="rId92"/>
    <p:sldId id="554" r:id="rId93"/>
    <p:sldId id="555" r:id="rId94"/>
    <p:sldId id="556" r:id="rId95"/>
    <p:sldId id="557" r:id="rId96"/>
    <p:sldId id="558" r:id="rId97"/>
    <p:sldId id="479" r:id="rId98"/>
    <p:sldId id="559" r:id="rId99"/>
    <p:sldId id="560" r:id="rId100"/>
    <p:sldId id="561" r:id="rId101"/>
    <p:sldId id="562" r:id="rId102"/>
    <p:sldId id="563" r:id="rId103"/>
    <p:sldId id="564" r:id="rId104"/>
    <p:sldId id="565" r:id="rId105"/>
    <p:sldId id="571" r:id="rId106"/>
    <p:sldId id="566" r:id="rId107"/>
    <p:sldId id="572" r:id="rId108"/>
    <p:sldId id="568" r:id="rId109"/>
    <p:sldId id="573" r:id="rId110"/>
    <p:sldId id="569" r:id="rId111"/>
  </p:sldIdLst>
  <p:sldSz cx="9144000" cy="6858000" type="screen4x3"/>
  <p:notesSz cx="6797675" cy="9928225"/>
  <p:custDataLst>
    <p:tags r:id="rId114"/>
  </p:custDataLst>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wei Wei" initials="ZW" lastIdx="25"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CCFF"/>
    <a:srgbClr val="0070C0"/>
    <a:srgbClr val="B5B9BB"/>
    <a:srgbClr val="A5B4CB"/>
    <a:srgbClr val="95BBDB"/>
    <a:srgbClr val="941100"/>
    <a:srgbClr val="FF99CC"/>
    <a:srgbClr val="FF6600"/>
    <a:srgbClr val="E2E3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79785" autoAdjust="0"/>
  </p:normalViewPr>
  <p:slideViewPr>
    <p:cSldViewPr showGuides="1">
      <p:cViewPr varScale="1">
        <p:scale>
          <a:sx n="94" d="100"/>
          <a:sy n="94" d="100"/>
        </p:scale>
        <p:origin x="1380" y="44"/>
      </p:cViewPr>
      <p:guideLst>
        <p:guide orient="horz" pos="2160"/>
        <p:guide pos="2880"/>
      </p:guideLst>
    </p:cSldViewPr>
  </p:slideViewPr>
  <p:outlineViewPr>
    <p:cViewPr>
      <p:scale>
        <a:sx n="33" d="100"/>
        <a:sy n="33" d="100"/>
      </p:scale>
      <p:origin x="0" y="-31952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FBCCD8B8-93F4-4C70-A383-43DCA0CB6DC4}" type="datetimeFigureOut">
              <a:rPr lang="zh-CN" altLang="en-US"/>
              <a:t>2024/10/18</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a:defRPr/>
            </a:pPr>
            <a:fld id="{DEFD9F2D-5939-4EC6-AE7A-6788CECCF7DF}"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D94B953B-845D-4DE8-A66D-661AF37D9AFC}" type="datetimeFigureOut">
              <a:rPr lang="zh-CN" altLang="en-US"/>
              <a:t>2024/10/18</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a:defRPr/>
            </a:pPr>
            <a:fld id="{25DE6574-9F1F-4C27-A420-92E929B1085F}" type="slidenum">
              <a:rPr lang="zh-CN" altLang="en-US"/>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Tr(AB)</a:t>
            </a:r>
            <a:r>
              <a:rPr lang="zh-CN" altLang="en-US" dirty="0"/>
              <a:t>对应位置乘积的加和</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27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indent="0">
                  <a:buNone/>
                </a:pPr>
                <a:r>
                  <a:rPr kumimoji="1" lang="zh-CN" altLang="en-US" dirty="0">
                    <a:latin typeface="楷体" panose="02010609060101010101" pitchFamily="49" charset="-122"/>
                    <a:ea typeface="楷体" panose="02010609060101010101" pitchFamily="49" charset="-122"/>
                    <a:sym typeface="+mn-ea"/>
                  </a:rPr>
                  <a:t>修改方案：</a:t>
                </a:r>
              </a:p>
              <a:p>
                <a:pPr marL="0" indent="0">
                  <a:buNone/>
                </a:pPr>
                <a:r>
                  <a:rPr kumimoji="1" lang="zh-CN" altLang="en-US" dirty="0">
                    <a:latin typeface="楷体" panose="02010609060101010101" pitchFamily="49" charset="-122"/>
                    <a:ea typeface="楷体" panose="02010609060101010101" pitchFamily="49" charset="-122"/>
                    <a:sym typeface="+mn-ea"/>
                  </a:rPr>
                  <a:t>设</a:t>
                </a:r>
                <a14:m>
                  <m:oMath xmlns:m="http://schemas.openxmlformats.org/officeDocument/2006/math">
                    <m:r>
                      <a:rPr kumimoji="1" lang="en-US" altLang="zh-CN" b="0" i="0" smtClean="0">
                        <a:latin typeface="Cambria Math" panose="02040503050406030204" pitchFamily="18" charset="0"/>
                        <a:ea typeface="楷体" panose="02010609060101010101" pitchFamily="49" charset="-122"/>
                      </a:rPr>
                      <m:t> </m:t>
                    </m:r>
                    <m:r>
                      <a:rPr kumimoji="1" lang="en-US" altLang="zh-CN" b="0" i="1" smtClean="0">
                        <a:latin typeface="Cambria Math" panose="02040503050406030204" pitchFamily="18" charset="0"/>
                        <a:ea typeface="楷体" panose="02010609060101010101" pitchFamily="49" charset="-122"/>
                      </a:rPr>
                      <m:t>𝐶</m:t>
                    </m:r>
                    <m:r>
                      <a:rPr kumimoji="1" lang="en-US" altLang="zh-CN" b="0" i="1" smtClean="0">
                        <a:latin typeface="Cambria Math" panose="02040503050406030204" pitchFamily="18" charset="0"/>
                        <a:ea typeface="楷体" panose="02010609060101010101" pitchFamily="49" charset="-122"/>
                      </a:rPr>
                      <m:t> </m:t>
                    </m:r>
                  </m:oMath>
                </a14:m>
                <a:r>
                  <a:rPr kumimoji="1" lang="zh-CN" altLang="en-US" dirty="0">
                    <a:latin typeface="楷体" panose="02010609060101010101" pitchFamily="49" charset="-122"/>
                    <a:ea typeface="楷体" panose="02010609060101010101" pitchFamily="49" charset="-122"/>
                    <a:sym typeface="+mn-ea"/>
                  </a:rPr>
                  <a:t>为</a:t>
                </a:r>
                <a14:m>
                  <m:oMath xmlns:m="http://schemas.openxmlformats.org/officeDocument/2006/math">
                    <m:r>
                      <a:rPr kumimoji="1" lang="en-US" altLang="zh-CN" b="0" i="0" dirty="0" smtClean="0">
                        <a:latin typeface="Cambria Math" panose="02040503050406030204" pitchFamily="18" charset="0"/>
                        <a:ea typeface="楷体" panose="02010609060101010101" pitchFamily="49" charset="-122"/>
                      </a:rPr>
                      <m:t> </m:t>
                    </m:r>
                    <m:r>
                      <a:rPr kumimoji="1" lang="en-US" altLang="zh-CN" b="0" i="1" dirty="0" smtClean="0">
                        <a:latin typeface="Cambria Math" panose="02040503050406030204" pitchFamily="18" charset="0"/>
                        <a:ea typeface="楷体" panose="02010609060101010101" pitchFamily="49" charset="-122"/>
                      </a:rPr>
                      <m:t>𝑛</m:t>
                    </m:r>
                    <m:r>
                      <a:rPr kumimoji="1" lang="en-US" altLang="zh-CN" b="0" i="1" dirty="0" smtClean="0">
                        <a:latin typeface="Cambria Math" panose="02040503050406030204" pitchFamily="18" charset="0"/>
                        <a:ea typeface="楷体" panose="02010609060101010101" pitchFamily="49" charset="-122"/>
                      </a:rPr>
                      <m:t> × </m:t>
                    </m:r>
                    <m:r>
                      <a:rPr kumimoji="1" lang="en-US" altLang="zh-CN" b="0" i="1" dirty="0" smtClean="0">
                        <a:latin typeface="Cambria Math" panose="02040503050406030204" pitchFamily="18" charset="0"/>
                        <a:ea typeface="楷体" panose="02010609060101010101" pitchFamily="49" charset="-122"/>
                      </a:rPr>
                      <m:t>𝑛</m:t>
                    </m:r>
                    <m:r>
                      <a:rPr kumimoji="1" lang="en-US" altLang="zh-CN" b="0" i="1" dirty="0" smtClean="0">
                        <a:latin typeface="Cambria Math" panose="02040503050406030204" pitchFamily="18" charset="0"/>
                        <a:ea typeface="楷体" panose="02010609060101010101" pitchFamily="49" charset="-122"/>
                      </a:rPr>
                      <m:t> </m:t>
                    </m:r>
                  </m:oMath>
                </a14:m>
                <a:r>
                  <a:rPr kumimoji="1" lang="zh-CN" altLang="en-US" dirty="0">
                    <a:latin typeface="楷体" panose="02010609060101010101" pitchFamily="49" charset="-122"/>
                    <a:ea typeface="楷体" panose="02010609060101010101" pitchFamily="49" charset="-122"/>
                    <a:sym typeface="+mn-ea"/>
                  </a:rPr>
                  <a:t>的可逆矩阵，列向量是</a:t>
                </a:r>
                <a:r>
                  <a:rPr kumimoji="1" lang="en-US" altLang="zh-CN" dirty="0">
                    <a:latin typeface="楷体" panose="02010609060101010101" pitchFamily="49" charset="-122"/>
                    <a:ea typeface="楷体" panose="02010609060101010101" pitchFamily="49" charset="-122"/>
                    <a:sym typeface="+mn-ea"/>
                  </a:rPr>
                  <a:t>c_1,c_2,..,c_n</a:t>
                </a:r>
                <a:endParaRPr kumimoji="1" lang="en-US" altLang="zh-CN" dirty="0">
                  <a:latin typeface="楷体" panose="02010609060101010101" pitchFamily="49" charset="-122"/>
                  <a:ea typeface="楷体" panose="02010609060101010101" pitchFamily="49" charset="-122"/>
                </a:endParaRPr>
              </a:p>
              <a:p>
                <a:pPr marL="0" indent="0">
                  <a:buNone/>
                </a:pPr>
                <a:r>
                  <a:rPr kumimoji="1" lang="zh-CN" altLang="en-US" dirty="0">
                    <a:latin typeface="楷体" panose="02010609060101010101" pitchFamily="49" charset="-122"/>
                    <a:ea typeface="楷体" panose="02010609060101010101" pitchFamily="49" charset="-122"/>
                    <a:sym typeface="+mn-ea"/>
                  </a:rPr>
                  <a:t>用花体</a:t>
                </a:r>
                <a:r>
                  <a:rPr kumimoji="1" lang="en-US" altLang="zh-CN" dirty="0">
                    <a:latin typeface="楷体" panose="02010609060101010101" pitchFamily="49" charset="-122"/>
                    <a:ea typeface="楷体" panose="02010609060101010101" pitchFamily="49" charset="-122"/>
                    <a:sym typeface="+mn-ea"/>
                  </a:rPr>
                  <a:t>C</a:t>
                </a:r>
                <a:r>
                  <a:rPr kumimoji="1" lang="zh-CN" altLang="en-US" dirty="0">
                    <a:latin typeface="楷体" panose="02010609060101010101" pitchFamily="49" charset="-122"/>
                    <a:ea typeface="楷体" panose="02010609060101010101" pitchFamily="49" charset="-122"/>
                    <a:sym typeface="+mn-ea"/>
                  </a:rPr>
                  <a:t>表示这个列向量的组合。</a:t>
                </a:r>
                <a:r>
                  <a:rPr kumimoji="1" lang="en-US" altLang="zh-CN" dirty="0">
                    <a:latin typeface="楷体" panose="02010609060101010101" pitchFamily="49" charset="-122"/>
                    <a:ea typeface="楷体" panose="02010609060101010101" pitchFamily="49" charset="-122"/>
                    <a:sym typeface="+mn-ea"/>
                  </a:rPr>
                  <a:t>C[x]_</a:t>
                </a:r>
                <a:r>
                  <a:rPr kumimoji="1" lang="zh-CN" altLang="en-US" dirty="0">
                    <a:latin typeface="楷体" panose="02010609060101010101" pitchFamily="49" charset="-122"/>
                    <a:ea typeface="楷体" panose="02010609060101010101" pitchFamily="49" charset="-122"/>
                    <a:sym typeface="+mn-ea"/>
                  </a:rPr>
                  <a:t>花体</a:t>
                </a:r>
                <a:r>
                  <a:rPr kumimoji="1" lang="en-US" altLang="zh-CN" dirty="0">
                    <a:latin typeface="楷体" panose="02010609060101010101" pitchFamily="49" charset="-122"/>
                    <a:ea typeface="楷体" panose="02010609060101010101" pitchFamily="49" charset="-122"/>
                    <a:sym typeface="+mn-ea"/>
                  </a:rPr>
                  <a:t>C=x</a:t>
                </a:r>
                <a:endParaRPr kumimoji="1" lang="en-US" altLang="zh-CN" dirty="0">
                  <a:latin typeface="楷体" panose="02010609060101010101" pitchFamily="49" charset="-122"/>
                  <a:ea typeface="楷体" panose="02010609060101010101" pitchFamily="49" charset="-122"/>
                </a:endParaRPr>
              </a:p>
              <a:p>
                <a:pPr marL="0" indent="0">
                  <a:buNone/>
                </a:pPr>
                <a:r>
                  <a:rPr kumimoji="1" lang="en-US" altLang="zh-CN" dirty="0">
                    <a:latin typeface="楷体" panose="02010609060101010101" pitchFamily="49" charset="-122"/>
                    <a:ea typeface="楷体" panose="02010609060101010101" pitchFamily="49" charset="-122"/>
                    <a:sym typeface="+mn-ea"/>
                  </a:rPr>
                  <a:t>[x]_</a:t>
                </a:r>
                <a:r>
                  <a:rPr kumimoji="1" lang="zh-CN" altLang="en-US" dirty="0">
                    <a:latin typeface="楷体" panose="02010609060101010101" pitchFamily="49" charset="-122"/>
                    <a:ea typeface="楷体" panose="02010609060101010101" pitchFamily="49" charset="-122"/>
                    <a:sym typeface="+mn-ea"/>
                  </a:rPr>
                  <a:t>花体</a:t>
                </a:r>
                <a:r>
                  <a:rPr kumimoji="1" lang="en-US" altLang="zh-CN" dirty="0">
                    <a:latin typeface="楷体" panose="02010609060101010101" pitchFamily="49" charset="-122"/>
                    <a:ea typeface="楷体" panose="02010609060101010101" pitchFamily="49" charset="-122"/>
                    <a:sym typeface="+mn-ea"/>
                  </a:rPr>
                  <a:t>C</a:t>
                </a:r>
                <a:r>
                  <a:rPr kumimoji="1" lang="zh-CN" altLang="en-US" dirty="0">
                    <a:latin typeface="楷体" panose="02010609060101010101" pitchFamily="49" charset="-122"/>
                    <a:ea typeface="楷体" panose="02010609060101010101" pitchFamily="49" charset="-122"/>
                    <a:sym typeface="+mn-ea"/>
                  </a:rPr>
                  <a:t>用（</a:t>
                </a:r>
                <a:r>
                  <a:rPr kumimoji="1" lang="en-US" altLang="zh-CN" dirty="0">
                    <a:latin typeface="楷体" panose="02010609060101010101" pitchFamily="49" charset="-122"/>
                    <a:ea typeface="楷体" panose="02010609060101010101" pitchFamily="49" charset="-122"/>
                    <a:sym typeface="+mn-ea"/>
                  </a:rPr>
                  <a:t>d_1,d_2,...,d_n)</a:t>
                </a:r>
                <a:r>
                  <a:rPr kumimoji="1" lang="zh-CN" altLang="en-US" dirty="0">
                    <a:latin typeface="楷体" panose="02010609060101010101" pitchFamily="49" charset="-122"/>
                    <a:ea typeface="楷体" panose="02010609060101010101" pitchFamily="49" charset="-122"/>
                    <a:sym typeface="+mn-ea"/>
                  </a:rPr>
                  <a:t>表示</a:t>
                </a:r>
                <a:endParaRPr lang="zh-CN" altLang="en-US" dirty="0"/>
              </a:p>
            </p:txBody>
          </p:sp>
        </mc:Choice>
        <mc:Fallback xmlns="">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t="-7" b="7"/>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a:t>35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基不用花体</a:t>
            </a:r>
            <a:r>
              <a:rPr lang="en-US" altLang="zh-CN"/>
              <a:t>B</a:t>
            </a:r>
            <a:r>
              <a:rPr lang="zh-CN" altLang="en-US"/>
              <a:t>表示，用花体</a:t>
            </a:r>
            <a:r>
              <a:rPr lang="en-US" altLang="zh-CN"/>
              <a:t>C</a:t>
            </a:r>
            <a:r>
              <a:rPr lang="zh-CN" altLang="en-US"/>
              <a:t>表示</a:t>
            </a:r>
          </a:p>
          <a:p>
            <a:endParaRPr lang="zh-CN" altLang="en-US"/>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36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43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去掉引用</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49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50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没有找到更好的理解方式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52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共轭复数：实部相等，虚部相反</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60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如果能分成</a:t>
            </a:r>
            <a:r>
              <a:rPr lang="en-US" altLang="zh-CN" dirty="0"/>
              <a:t>1</a:t>
            </a:r>
            <a:r>
              <a:rPr lang="zh-CN" altLang="en-US" dirty="0"/>
              <a:t>*</a:t>
            </a:r>
            <a:r>
              <a:rPr lang="en-US" altLang="zh-CN" dirty="0"/>
              <a:t>1</a:t>
            </a:r>
            <a:r>
              <a:rPr lang="zh-CN" altLang="en-US" dirty="0"/>
              <a:t>，或</a:t>
            </a:r>
            <a:r>
              <a:rPr lang="en-US" altLang="zh-CN" dirty="0"/>
              <a:t>2</a:t>
            </a:r>
            <a:r>
              <a:rPr lang="zh-CN" altLang="en-US" dirty="0"/>
              <a:t>*</a:t>
            </a:r>
            <a:r>
              <a:rPr lang="en-US" altLang="zh-CN" dirty="0"/>
              <a:t>2</a:t>
            </a:r>
            <a:r>
              <a:rPr lang="zh-CN" altLang="en-US" dirty="0"/>
              <a:t>的小块，需要代数重数</a:t>
            </a:r>
            <a:r>
              <a:rPr lang="en-US" altLang="zh-CN" dirty="0"/>
              <a:t>=</a:t>
            </a:r>
            <a:r>
              <a:rPr lang="zh-CN" altLang="en-US" dirty="0"/>
              <a:t>几何重数。</a:t>
            </a:r>
            <a:endParaRPr lang="en-US" altLang="zh-CN" dirty="0"/>
          </a:p>
          <a:p>
            <a:r>
              <a:rPr lang="zh-CN" altLang="en-US" dirty="0"/>
              <a:t>如果分成大块，在下一页。</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71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每个约当块，对应一个特征值？</a:t>
            </a:r>
          </a:p>
        </p:txBody>
      </p:sp>
      <p:sp>
        <p:nvSpPr>
          <p:cNvPr id="4" name="灯片编号占位符 3"/>
          <p:cNvSpPr>
            <a:spLocks noGrp="1"/>
          </p:cNvSpPr>
          <p:nvPr>
            <p:ph type="sldNum" sz="quarter" idx="5"/>
          </p:nvPr>
        </p:nvSpPr>
        <p:spPr/>
        <p:txBody>
          <a:bodyPr/>
          <a:lstStyle/>
          <a:p>
            <a:fld id="{1C5E4283-BCEA-46DE-92C2-801014F31478}" type="slidenum">
              <a:rPr lang="zh-CN" altLang="en-US" smtClean="0"/>
              <a:t>72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scalar</a:t>
            </a:r>
            <a:r>
              <a:rPr lang="zh-CN" altLang="en-US"/>
              <a:t>先考虑实数标量，如果考虑复数会特殊说明</a:t>
            </a:r>
          </a:p>
          <a:p>
            <a:endParaRPr lang="zh-CN" altLang="en-US"/>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每个约当块，对应一个特征值？</a:t>
            </a:r>
          </a:p>
        </p:txBody>
      </p:sp>
      <p:sp>
        <p:nvSpPr>
          <p:cNvPr id="4" name="灯片编号占位符 3"/>
          <p:cNvSpPr>
            <a:spLocks noGrp="1"/>
          </p:cNvSpPr>
          <p:nvPr>
            <p:ph type="sldNum" sz="quarter" idx="5"/>
          </p:nvPr>
        </p:nvSpPr>
        <p:spPr/>
        <p:txBody>
          <a:bodyPr/>
          <a:lstStyle/>
          <a:p>
            <a:fld id="{1C5E4283-BCEA-46DE-92C2-801014F31478}" type="slidenum">
              <a:rPr lang="zh-CN" altLang="en-US" smtClean="0"/>
              <a:t>73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机械臂需要旋转其关节以拾取对象或正确放置对象</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74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75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76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这里讨论的都是平面旋转</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77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这里讨论的都是平面旋转</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78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这里讨论的都是平面旋转</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79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80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81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速度还是可能比较慢，稀疏矩阵比较好。</a:t>
            </a:r>
            <a:endParaRPr lang="zh-CN" altLang="en-US" dirty="0"/>
          </a:p>
          <a:p>
            <a:r>
              <a:rPr lang="zh-CN" altLang="en-US" dirty="0">
                <a:sym typeface="+mn-ea"/>
              </a:rPr>
              <a:t>前两个特征值比较接近，也影响速度</a:t>
            </a:r>
            <a:endParaRPr lang="zh-CN" altLang="en-US" dirty="0"/>
          </a:p>
          <a:p>
            <a:r>
              <a:rPr lang="en-US" altLang="zh-CN" dirty="0">
                <a:sym typeface="+mn-ea"/>
              </a:rPr>
              <a:t>A</a:t>
            </a:r>
            <a:r>
              <a:rPr lang="zh-CN" altLang="en-US" dirty="0">
                <a:sym typeface="+mn-ea"/>
              </a:rPr>
              <a:t>不可以对角化的时候，确实会有问题，概率可能很低。</a:t>
            </a:r>
          </a:p>
          <a:p>
            <a:r>
              <a:rPr lang="zh-CN" altLang="en-US" dirty="0"/>
              <a:t>和</a:t>
            </a:r>
            <a:r>
              <a:rPr lang="en-US" altLang="zh-CN" dirty="0"/>
              <a:t>page rank</a:t>
            </a:r>
            <a:r>
              <a:rPr lang="zh-CN" altLang="en-US" dirty="0"/>
              <a:t>也类似</a:t>
            </a:r>
          </a:p>
          <a:p>
            <a:endParaRPr lang="zh-CN" altLang="en-US"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去确认特征值，并求特征向量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13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5E4283-BCEA-46DE-92C2-801014F31478}" type="slidenum">
              <a:rPr lang="zh-CN" altLang="en-US" smtClean="0"/>
              <a:t>86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证明分为</a:t>
            </a:r>
            <a:r>
              <a:rPr lang="en-US" altLang="zh-CN"/>
              <a:t>2</a:t>
            </a:r>
            <a:r>
              <a:rPr lang="zh-CN" altLang="en-US"/>
              <a:t>个步骤。</a:t>
            </a:r>
          </a:p>
          <a:p>
            <a:endParaRPr lang="zh-CN" altLang="en-US"/>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87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定理的唯一性，可以考虑</a:t>
            </a:r>
            <a:r>
              <a:rPr lang="en-US" altLang="zh-CN" dirty="0"/>
              <a:t>A</a:t>
            </a:r>
            <a:r>
              <a:rPr lang="zh-CN" altLang="en-US" dirty="0"/>
              <a:t>的转置，证明转置矩阵的特征值</a:t>
            </a:r>
            <a:r>
              <a:rPr lang="en-US" altLang="zh-CN" dirty="0"/>
              <a:t>1</a:t>
            </a:r>
            <a:r>
              <a:rPr lang="zh-CN" altLang="en-US" dirty="0"/>
              <a:t>的特征空间是一维的</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95</a:t>
            </a:fld>
            <a:endParaRPr lang="zh-CN" altLang="en-US"/>
          </a:p>
        </p:txBody>
      </p:sp>
    </p:spTree>
    <p:extLst>
      <p:ext uri="{BB962C8B-B14F-4D97-AF65-F5344CB8AC3E}">
        <p14:creationId xmlns:p14="http://schemas.microsoft.com/office/powerpoint/2010/main" val="2631608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200" dirty="0">
                <a:latin typeface="Gill Sans MT" panose="020B0502020104020203" pitchFamily="34" charset="0"/>
                <a:ea typeface="楷体" panose="02010609060101010101" pitchFamily="49" charset="-122"/>
              </a:rPr>
              <a:t>Alanis Morissette</a:t>
            </a:r>
            <a:r>
              <a:rPr kumimoji="1" lang="zh-CN" altLang="en-US" sz="1200" dirty="0">
                <a:latin typeface="Gill Sans MT" panose="020B0502020104020203" pitchFamily="34" charset="0"/>
                <a:ea typeface="楷体" panose="02010609060101010101" pitchFamily="49" charset="-122"/>
              </a:rPr>
              <a:t>是一位歌手，</a:t>
            </a:r>
            <a:r>
              <a:rPr kumimoji="1" lang="en-GB" altLang="zh-CN" sz="1200" dirty="0">
                <a:latin typeface="Gill Sans MT" panose="020B0502020104020203" pitchFamily="34" charset="0"/>
                <a:ea typeface="楷体" panose="02010609060101010101" pitchFamily="49" charset="-122"/>
              </a:rPr>
              <a:t>Jagged Little Pill</a:t>
            </a:r>
            <a:r>
              <a:rPr kumimoji="1" lang="zh-CN" altLang="en-US" sz="1200" dirty="0">
                <a:latin typeface="Gill Sans MT" panose="020B0502020104020203" pitchFamily="34" charset="0"/>
                <a:ea typeface="楷体" panose="02010609060101010101" pitchFamily="49" charset="-122"/>
              </a:rPr>
              <a:t>是她的代表作</a:t>
            </a:r>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97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之前还是把</a:t>
            </a:r>
            <a:r>
              <a:rPr lang="en-US" altLang="zh-CN"/>
              <a:t>A-lambda I </a:t>
            </a:r>
            <a:r>
              <a:rPr lang="zh-CN" altLang="en-US"/>
              <a:t>当成矩阵，现在开始考虑多项式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之前还是把</a:t>
            </a:r>
            <a:r>
              <a:rPr lang="en-US" altLang="zh-CN"/>
              <a:t>A-lambda I </a:t>
            </a:r>
            <a:r>
              <a:rPr lang="zh-CN" altLang="en-US"/>
              <a:t>当成矩阵，现在开始考虑多项式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考虑实数特征值可以，考虑复特征值也可以。</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19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不用求特征向量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不用求特征向量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不是证明，就是个例子</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anose="02010609060101010101"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anose="02010609060101010101"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anose="02010609060101010101"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anose="0201060906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anose="02010609060101010101"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anose="02010609060101010101" pitchFamily="2"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textbooks.math.gatech.edu/ila/demos/dynamics2.html?mat=2,0:0,1/2&amp;v1=2/3,1&amp;v2=-1,1&amp;y=1,5"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3.png"/><Relationship Id="rId7"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750" y="1033145"/>
            <a:ext cx="8425180" cy="3432175"/>
          </a:xfrm>
        </p:spPr>
        <p:txBody>
          <a:bodyPr/>
          <a:lstStyle/>
          <a:p>
            <a:br>
              <a:rPr kumimoji="1" lang="en-US" altLang="zh-CN" sz="3600" dirty="0">
                <a:latin typeface="+mj-lt"/>
              </a:rPr>
            </a:br>
            <a:r>
              <a:rPr lang="en-US" altLang="zh-CN" sz="3600" dirty="0">
                <a:sym typeface="+mn-ea"/>
              </a:rPr>
              <a:t>《</a:t>
            </a:r>
            <a:r>
              <a:rPr lang="zh-CN" altLang="en-US" sz="3600" dirty="0">
                <a:latin typeface="楷体" panose="02010609060101010101" pitchFamily="49" charset="-122"/>
                <a:ea typeface="楷体" panose="02010609060101010101" pitchFamily="49" charset="-122"/>
                <a:sym typeface="+mn-ea"/>
              </a:rPr>
              <a:t>人工智能的数学基础</a:t>
            </a:r>
            <a:r>
              <a:rPr lang="en-US" altLang="zh-CN" sz="3600" dirty="0">
                <a:sym typeface="+mn-ea"/>
              </a:rPr>
              <a:t>》</a:t>
            </a:r>
            <a:br>
              <a:rPr lang="en-US" altLang="zh-CN" sz="3600" dirty="0">
                <a:sym typeface="+mn-ea"/>
              </a:rPr>
            </a:br>
            <a:br>
              <a:rPr lang="en-US" altLang="zh-CN" sz="3600" dirty="0">
                <a:sym typeface="+mn-ea"/>
              </a:rPr>
            </a:br>
            <a:r>
              <a:rPr lang="zh-CN" altLang="en-US" sz="3600" dirty="0">
                <a:latin typeface="楷体" panose="02010609060101010101" pitchFamily="49" charset="-122"/>
                <a:ea typeface="楷体" panose="02010609060101010101" pitchFamily="49" charset="-122"/>
                <a:sym typeface="+mn-ea"/>
              </a:rPr>
              <a:t>线性代数部分：特征值与特征向量</a:t>
            </a:r>
          </a:p>
        </p:txBody>
      </p:sp>
      <p:pic>
        <p:nvPicPr>
          <p:cNvPr id="5" name="图片 4"/>
          <p:cNvPicPr>
            <a:picLocks noChangeAspect="1"/>
          </p:cNvPicPr>
          <p:nvPr/>
        </p:nvPicPr>
        <p:blipFill>
          <a:blip r:embed="rId3"/>
          <a:stretch>
            <a:fillRect/>
          </a:stretch>
        </p:blipFill>
        <p:spPr>
          <a:xfrm>
            <a:off x="7572795" y="5445224"/>
            <a:ext cx="1151649" cy="11449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83"/>
    </mc:Choice>
    <mc:Fallback xmlns="">
      <p:transition advTm="30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dirty="0" smtClean="0">
                        <a:latin typeface="Cambria Math" panose="02040503050406030204" pitchFamily="18" charset="0"/>
                      </a:rPr>
                      <m:t> </m:t>
                    </m:r>
                    <m:r>
                      <a:rPr kumimoji="1" lang="en-GB" altLang="zh-CN" sz="2400" i="1" dirty="0" smtClean="0">
                        <a:latin typeface="Cambria Math" panose="02040503050406030204" pitchFamily="18" charset="0"/>
                      </a:rPr>
                      <m:t>𝑇</m:t>
                    </m:r>
                    <m:r>
                      <a:rPr kumimoji="1" lang="en-GB" altLang="zh-CN" sz="2400" i="1" dirty="0" smtClean="0">
                        <a:latin typeface="Cambria Math" panose="02040503050406030204" pitchFamily="18" charset="0"/>
                      </a:rPr>
                      <m:t>: </m:t>
                    </m:r>
                    <m:sSup>
                      <m:sSupPr>
                        <m:ctrlPr>
                          <a:rPr kumimoji="1" lang="en-GB" altLang="zh-CN" sz="2400" i="1" dirty="0" smtClean="0">
                            <a:latin typeface="Cambria Math" panose="02040503050406030204" pitchFamily="18" charset="0"/>
                          </a:rPr>
                        </m:ctrlPr>
                      </m:sSupPr>
                      <m:e>
                        <m:r>
                          <a:rPr kumimoji="1" lang="en-GB" altLang="zh-CN" sz="2400" i="1" dirty="0" smtClean="0">
                            <a:latin typeface="Cambria Math" panose="02040503050406030204" pitchFamily="18" charset="0"/>
                          </a:rPr>
                          <m:t>𝑅</m:t>
                        </m:r>
                      </m:e>
                      <m:sup>
                        <m:r>
                          <a:rPr kumimoji="1" lang="en-GB" altLang="zh-CN" sz="2400" i="1" dirty="0" smtClean="0">
                            <a:latin typeface="Cambria Math" panose="02040503050406030204" pitchFamily="18" charset="0"/>
                          </a:rPr>
                          <m:t>2</m:t>
                        </m:r>
                      </m:sup>
                    </m:sSup>
                    <m:r>
                      <a:rPr kumimoji="1" lang="en-GB" altLang="zh-CN" sz="2400" i="1" dirty="0" smtClean="0">
                        <a:latin typeface="Cambria Math" panose="02040503050406030204" pitchFamily="18" charset="0"/>
                      </a:rPr>
                      <m:t>→ </m:t>
                    </m:r>
                    <m:sSup>
                      <m:sSupPr>
                        <m:ctrlPr>
                          <a:rPr kumimoji="1" lang="en-GB" altLang="zh-CN" sz="2400" i="1" dirty="0" smtClean="0">
                            <a:latin typeface="Cambria Math" panose="02040503050406030204" pitchFamily="18" charset="0"/>
                          </a:rPr>
                        </m:ctrlPr>
                      </m:sSupPr>
                      <m:e>
                        <m:r>
                          <a:rPr kumimoji="1" lang="en-GB" altLang="zh-CN" sz="2400" i="1" dirty="0" smtClean="0">
                            <a:latin typeface="Cambria Math" panose="02040503050406030204" pitchFamily="18" charset="0"/>
                          </a:rPr>
                          <m:t>𝑅</m:t>
                        </m:r>
                      </m:e>
                      <m:sup>
                        <m:r>
                          <a:rPr kumimoji="1" lang="en-GB" altLang="zh-CN" sz="2400" i="1" dirty="0" smtClean="0">
                            <a:latin typeface="Cambria Math" panose="02040503050406030204" pitchFamily="18" charset="0"/>
                          </a:rPr>
                          <m:t>2</m:t>
                        </m:r>
                      </m:sup>
                    </m:sSup>
                    <m:r>
                      <a:rPr kumimoji="1" lang="en-GB" altLang="zh-CN" sz="240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是逆时针旋转</a:t>
                </a:r>
                <a14:m>
                  <m:oMath xmlns:m="http://schemas.openxmlformats.org/officeDocument/2006/math">
                    <m:r>
                      <a:rPr kumimoji="1" lang="en-US" altLang="zh-CN" sz="2400" b="0" i="0" dirty="0" smtClean="0">
                        <a:latin typeface="Cambria Math" panose="02040503050406030204" pitchFamily="18" charset="0"/>
                      </a:rPr>
                      <m:t> </m:t>
                    </m:r>
                    <m:sSup>
                      <m:sSupPr>
                        <m:ctrlPr>
                          <a:rPr kumimoji="1" lang="en-US" altLang="zh-CN" sz="2400" b="0" i="1" dirty="0" smtClean="0">
                            <a:latin typeface="Cambria Math" panose="02040503050406030204" pitchFamily="18" charset="0"/>
                          </a:rPr>
                        </m:ctrlPr>
                      </m:sSupPr>
                      <m:e>
                        <m:r>
                          <a:rPr kumimoji="1" lang="en-US" altLang="zh-CN" sz="2400" i="1" dirty="0" smtClean="0">
                            <a:latin typeface="Cambria Math" panose="02040503050406030204" pitchFamily="18" charset="0"/>
                          </a:rPr>
                          <m:t>90</m:t>
                        </m:r>
                      </m:e>
                      <m:sup>
                        <m:r>
                          <a:rPr kumimoji="1" lang="en-US" altLang="zh-CN" sz="2400" b="0" i="1" dirty="0" smtClean="0">
                            <a:latin typeface="Cambria Math" panose="02040503050406030204" pitchFamily="18" charset="0"/>
                          </a:rPr>
                          <m:t>∘</m:t>
                        </m:r>
                      </m:sup>
                    </m:sSup>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的线性变换，设</a:t>
                </a:r>
                <a14:m>
                  <m:oMath xmlns:m="http://schemas.openxmlformats.org/officeDocument/2006/math">
                    <m:r>
                      <a:rPr kumimoji="1" lang="en-US" altLang="zh-CN" sz="2400" b="0" i="0" dirty="0" smtClean="0">
                        <a:latin typeface="Cambria Math" panose="02040503050406030204" pitchFamily="18" charset="0"/>
                      </a:rPr>
                      <m:t> </m:t>
                    </m:r>
                    <m:r>
                      <a:rPr kumimoji="1" lang="en-GB" altLang="zh-CN" sz="2400" i="1" dirty="0" smtClean="0">
                        <a:latin typeface="Cambria Math" panose="02040503050406030204" pitchFamily="18" charset="0"/>
                      </a:rPr>
                      <m:t>𝐴</m:t>
                    </m:r>
                    <m:r>
                      <a:rPr kumimoji="1" lang="en-GB" altLang="zh-CN" sz="240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i="1" dirty="0" smtClean="0">
                        <a:latin typeface="Cambria Math" panose="02040503050406030204" pitchFamily="18" charset="0"/>
                      </a:rPr>
                      <m:t> </m:t>
                    </m:r>
                    <m:r>
                      <a:rPr kumimoji="1" lang="en-GB" altLang="zh-CN" sz="2400" i="1" dirty="0" smtClean="0">
                        <a:latin typeface="Cambria Math" panose="02040503050406030204" pitchFamily="18" charset="0"/>
                      </a:rPr>
                      <m:t>𝑇</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a:t>
                </a:r>
                <a:r>
                  <a:rPr lang="zh-CN" altLang="en-US" sz="2400" dirty="0">
                    <a:solidFill>
                      <a:srgbClr val="060607"/>
                    </a:solidFill>
                    <a:latin typeface="楷体" panose="02010609060101010101" pitchFamily="49" charset="-122"/>
                    <a:ea typeface="楷体" panose="02010609060101010101" pitchFamily="49" charset="-122"/>
                  </a:rPr>
                  <a:t>根据映射效果</a:t>
                </a:r>
                <a:r>
                  <a:rPr kumimoji="1" lang="zh-CN" altLang="en-US" sz="2400" dirty="0">
                    <a:latin typeface="楷体" panose="02010609060101010101" pitchFamily="49" charset="-122"/>
                    <a:ea typeface="楷体" panose="02010609060101010101" pitchFamily="49" charset="-122"/>
                  </a:rPr>
                  <a:t>找出</a:t>
                </a:r>
                <a14:m>
                  <m:oMath xmlns:m="http://schemas.openxmlformats.org/officeDocument/2006/math">
                    <m:r>
                      <a:rPr kumimoji="1" lang="en-US" altLang="zh-CN" sz="2400" b="0" i="0" dirty="0" smtClean="0">
                        <a:latin typeface="Cambria Math" panose="02040503050406030204" pitchFamily="18" charset="0"/>
                      </a:rPr>
                      <m:t> </m:t>
                    </m:r>
                    <m:r>
                      <a:rPr kumimoji="1" lang="en-GB" altLang="zh-CN" sz="2400" i="1" dirty="0" smtClean="0">
                        <a:latin typeface="Cambria Math" panose="02040503050406030204" pitchFamily="18" charset="0"/>
                      </a:rPr>
                      <m:t>𝐴</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的特征值和特征向量。</a:t>
                </a: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如图</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因此，这个矩阵没有特征向量和特征值。</a:t>
                </a: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t="-5" b="-5483"/>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2843808" y="3140968"/>
            <a:ext cx="2733315" cy="270531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Importance Matrix</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40768"/>
                <a:ext cx="8507288" cy="5401344"/>
              </a:xfrm>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考虑如下只有四个页面的网络，页面的链接由箭头表示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由重要性准则可知：</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en-US" altLang="zh-CN" sz="2400" dirty="0">
                    <a:latin typeface="Gill Sans MT" panose="020B0502020104020203" pitchFamily="34" charset="0"/>
                    <a:ea typeface="楷体" panose="02010609060101010101" pitchFamily="49" charset="-122"/>
                  </a:rPr>
                  <a:t>Page </a:t>
                </a:r>
                <a:r>
                  <a:rPr kumimoji="1" lang="en-US" altLang="zh-CN" sz="2400" dirty="0">
                    <a:solidFill>
                      <a:srgbClr val="FF0000"/>
                    </a:solidFill>
                    <a:latin typeface="Gill Sans MT" panose="020B0502020104020203" pitchFamily="34" charset="0"/>
                    <a:ea typeface="楷体" panose="02010609060101010101" pitchFamily="49" charset="-122"/>
                  </a:rPr>
                  <a:t>A </a:t>
                </a:r>
                <a:r>
                  <a:rPr kumimoji="1" lang="zh-CN" altLang="en-US" sz="2400" dirty="0">
                    <a:latin typeface="Gill Sans MT" panose="020B0502020104020203" pitchFamily="34" charset="0"/>
                    <a:ea typeface="楷体" panose="02010609060101010101" pitchFamily="49" charset="-122"/>
                  </a:rPr>
                  <a:t>链接三个页面，所以它分别传递</a:t>
                </a:r>
                <a14:m>
                  <m:oMath xmlns:m="http://schemas.openxmlformats.org/officeDocument/2006/math">
                    <m:f>
                      <m:fP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3</m:t>
                        </m:r>
                      </m:den>
                    </m:f>
                  </m:oMath>
                </a14:m>
                <a:r>
                  <a:rPr kumimoji="1" lang="zh-CN" altLang="en-US" sz="2400" dirty="0">
                    <a:latin typeface="Gill Sans MT" panose="020B0502020104020203" pitchFamily="34" charset="0"/>
                    <a:ea typeface="楷体" panose="02010609060101010101" pitchFamily="49" charset="-122"/>
                  </a:rPr>
                  <a:t>的重要性给</a:t>
                </a:r>
                <a:r>
                  <a:rPr kumimoji="1" lang="en-US" altLang="zh-CN" sz="2400" dirty="0">
                    <a:latin typeface="Gill Sans MT" panose="020B0502020104020203" pitchFamily="34" charset="0"/>
                    <a:ea typeface="楷体" panose="02010609060101010101" pitchFamily="49" charset="-122"/>
                  </a:rPr>
                  <a:t>B, C, D.</a:t>
                </a:r>
              </a:p>
              <a:p>
                <a:pPr>
                  <a:buFont typeface="Arial" panose="020B0604020202020204" pitchFamily="34" charset="0"/>
                  <a:buChar char="•"/>
                </a:pPr>
                <a:r>
                  <a:rPr kumimoji="1" lang="en-US" altLang="zh-CN" sz="2400" dirty="0">
                    <a:latin typeface="Gill Sans MT" panose="020B0502020104020203" pitchFamily="34" charset="0"/>
                    <a:ea typeface="楷体" panose="02010609060101010101" pitchFamily="49" charset="-122"/>
                  </a:rPr>
                  <a:t>Page </a:t>
                </a:r>
                <a:r>
                  <a:rPr kumimoji="1" lang="en-US" altLang="zh-CN" sz="2400" dirty="0">
                    <a:solidFill>
                      <a:srgbClr val="00B0F0"/>
                    </a:solidFill>
                    <a:latin typeface="Gill Sans MT" panose="020B0502020104020203" pitchFamily="34" charset="0"/>
                    <a:ea typeface="楷体" panose="02010609060101010101" pitchFamily="49" charset="-122"/>
                  </a:rPr>
                  <a:t>B</a:t>
                </a:r>
                <a:r>
                  <a:rPr kumimoji="1" lang="en-US" altLang="zh-CN" sz="2400" dirty="0">
                    <a:solidFill>
                      <a:srgbClr val="FF0000"/>
                    </a:solidFill>
                    <a:latin typeface="Gill Sans MT" panose="020B0502020104020203" pitchFamily="34" charset="0"/>
                    <a:ea typeface="楷体" panose="02010609060101010101" pitchFamily="49" charset="-122"/>
                  </a:rPr>
                  <a:t> </a:t>
                </a:r>
                <a:r>
                  <a:rPr kumimoji="1" lang="zh-CN" altLang="en-US" sz="2400" dirty="0">
                    <a:latin typeface="Gill Sans MT" panose="020B0502020104020203" pitchFamily="34" charset="0"/>
                    <a:ea typeface="楷体" panose="02010609060101010101" pitchFamily="49" charset="-122"/>
                  </a:rPr>
                  <a:t>链接两个页面，所以它分别传递</a:t>
                </a:r>
                <a14:m>
                  <m:oMath xmlns:m="http://schemas.openxmlformats.org/officeDocument/2006/math">
                    <m:f>
                      <m:fP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2</m:t>
                        </m:r>
                      </m:den>
                    </m:f>
                  </m:oMath>
                </a14:m>
                <a:r>
                  <a:rPr kumimoji="1" lang="zh-CN" altLang="en-US" sz="2400" dirty="0">
                    <a:latin typeface="Gill Sans MT" panose="020B0502020104020203" pitchFamily="34" charset="0"/>
                    <a:ea typeface="楷体" panose="02010609060101010101" pitchFamily="49" charset="-122"/>
                  </a:rPr>
                  <a:t>的重要性给</a:t>
                </a:r>
                <a:r>
                  <a:rPr kumimoji="1" lang="en-US" altLang="zh-CN" sz="2400" dirty="0">
                    <a:latin typeface="Gill Sans MT" panose="020B0502020104020203" pitchFamily="34" charset="0"/>
                    <a:ea typeface="楷体" panose="02010609060101010101" pitchFamily="49" charset="-122"/>
                  </a:rPr>
                  <a:t>C, D.</a:t>
                </a:r>
              </a:p>
              <a:p>
                <a:pPr>
                  <a:buFont typeface="Arial" panose="020B0604020202020204" pitchFamily="34" charset="0"/>
                  <a:buChar char="•"/>
                </a:pPr>
                <a:r>
                  <a:rPr kumimoji="1" lang="en-US" altLang="zh-CN" sz="2400" dirty="0">
                    <a:latin typeface="Gill Sans MT" panose="020B0502020104020203" pitchFamily="34" charset="0"/>
                    <a:ea typeface="楷体" panose="02010609060101010101" pitchFamily="49" charset="-122"/>
                  </a:rPr>
                  <a:t>Page </a:t>
                </a:r>
                <a:r>
                  <a:rPr kumimoji="1" lang="en-US" altLang="zh-CN" sz="2400" dirty="0">
                    <a:solidFill>
                      <a:srgbClr val="92D050"/>
                    </a:solidFill>
                    <a:latin typeface="Gill Sans MT" panose="020B0502020104020203" pitchFamily="34" charset="0"/>
                    <a:ea typeface="楷体" panose="02010609060101010101" pitchFamily="49" charset="-122"/>
                  </a:rPr>
                  <a:t>C</a:t>
                </a:r>
                <a:r>
                  <a:rPr kumimoji="1" lang="en-US" altLang="zh-CN" sz="2400" dirty="0">
                    <a:solidFill>
                      <a:srgbClr val="FF0000"/>
                    </a:solidFill>
                    <a:latin typeface="Gill Sans MT" panose="020B0502020104020203" pitchFamily="34" charset="0"/>
                    <a:ea typeface="楷体" panose="02010609060101010101" pitchFamily="49" charset="-122"/>
                  </a:rPr>
                  <a:t> </a:t>
                </a:r>
                <a:r>
                  <a:rPr kumimoji="1" lang="zh-CN" altLang="en-US" sz="2400" dirty="0">
                    <a:latin typeface="Gill Sans MT" panose="020B0502020104020203" pitchFamily="34" charset="0"/>
                    <a:ea typeface="楷体" panose="02010609060101010101" pitchFamily="49" charset="-122"/>
                  </a:rPr>
                  <a:t>链接一个页面，所以它传递</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Gill Sans MT" panose="020B0502020104020203" pitchFamily="34" charset="0"/>
                    <a:ea typeface="楷体" panose="02010609060101010101" pitchFamily="49" charset="-122"/>
                  </a:rPr>
                  <a:t>的重要性给</a:t>
                </a:r>
                <a:r>
                  <a:rPr kumimoji="1" lang="en-US" altLang="zh-CN" sz="2400" dirty="0">
                    <a:latin typeface="Gill Sans MT" panose="020B0502020104020203" pitchFamily="34" charset="0"/>
                    <a:ea typeface="楷体" panose="02010609060101010101" pitchFamily="49" charset="-122"/>
                  </a:rPr>
                  <a:t>A.</a:t>
                </a:r>
              </a:p>
              <a:p>
                <a:pPr>
                  <a:buFont typeface="Arial" panose="020B0604020202020204" pitchFamily="34" charset="0"/>
                  <a:buChar char="•"/>
                </a:pPr>
                <a:r>
                  <a:rPr kumimoji="1" lang="en-US" altLang="zh-CN" sz="2400" dirty="0">
                    <a:latin typeface="Gill Sans MT" panose="020B0502020104020203" pitchFamily="34" charset="0"/>
                    <a:ea typeface="楷体" panose="02010609060101010101" pitchFamily="49" charset="-122"/>
                  </a:rPr>
                  <a:t>Page </a:t>
                </a:r>
                <a:r>
                  <a:rPr kumimoji="1" lang="en-US" altLang="zh-CN" sz="2400" dirty="0">
                    <a:solidFill>
                      <a:srgbClr val="7030A0"/>
                    </a:solidFill>
                    <a:latin typeface="Gill Sans MT" panose="020B0502020104020203" pitchFamily="34" charset="0"/>
                    <a:ea typeface="楷体" panose="02010609060101010101" pitchFamily="49" charset="-122"/>
                  </a:rPr>
                  <a:t>D</a:t>
                </a:r>
                <a:r>
                  <a:rPr kumimoji="1" lang="en-US" altLang="zh-CN" sz="2400" dirty="0">
                    <a:solidFill>
                      <a:srgbClr val="FF0000"/>
                    </a:solidFill>
                    <a:latin typeface="Gill Sans MT" panose="020B0502020104020203" pitchFamily="34" charset="0"/>
                    <a:ea typeface="楷体" panose="02010609060101010101" pitchFamily="49" charset="-122"/>
                  </a:rPr>
                  <a:t> </a:t>
                </a:r>
                <a:r>
                  <a:rPr kumimoji="1" lang="zh-CN" altLang="en-US" sz="2400" dirty="0">
                    <a:latin typeface="Gill Sans MT" panose="020B0502020104020203" pitchFamily="34" charset="0"/>
                    <a:ea typeface="楷体" panose="02010609060101010101" pitchFamily="49" charset="-122"/>
                  </a:rPr>
                  <a:t>链接两个页面，所以它分别传递</a:t>
                </a:r>
                <a14:m>
                  <m:oMath xmlns:m="http://schemas.openxmlformats.org/officeDocument/2006/math">
                    <m:f>
                      <m:fP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2</m:t>
                        </m:r>
                      </m:den>
                    </m:f>
                  </m:oMath>
                </a14:m>
                <a:r>
                  <a:rPr kumimoji="1" lang="zh-CN" altLang="en-US" sz="2400" dirty="0">
                    <a:latin typeface="Gill Sans MT" panose="020B0502020104020203" pitchFamily="34" charset="0"/>
                    <a:ea typeface="楷体" panose="02010609060101010101" pitchFamily="49" charset="-122"/>
                  </a:rPr>
                  <a:t>的重要性给</a:t>
                </a:r>
                <a:r>
                  <a:rPr kumimoji="1" lang="en-US" altLang="zh-CN" sz="2400" dirty="0">
                    <a:latin typeface="Gill Sans MT" panose="020B0502020104020203" pitchFamily="34" charset="0"/>
                    <a:ea typeface="楷体" panose="02010609060101010101" pitchFamily="49" charset="-122"/>
                  </a:rPr>
                  <a:t>A, C.</a:t>
                </a: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340768"/>
                <a:ext cx="8507288" cy="5401344"/>
              </a:xfrm>
              <a:blipFill rotWithShape="1">
                <a:blip r:embed="rId2"/>
                <a:stretch>
                  <a:fillRect t="-5" r="2" b="6"/>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037086" y="1798243"/>
            <a:ext cx="3069828" cy="2215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Importance Matrix</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14:m>
                  <m:oMath xmlns:m="http://schemas.openxmlformats.org/officeDocument/2006/math">
                    <m:r>
                      <a:rPr kumimoji="1" lang="en-US" altLang="zh-CN" sz="2400" b="0" i="1" smtClean="0">
                        <a:latin typeface="Cambria Math" panose="02040503050406030204" pitchFamily="18" charset="0"/>
                      </a:rPr>
                      <m:t>𝑣</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𝑏</m:t>
                    </m:r>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𝑐</m:t>
                    </m:r>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𝑑</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为包含</a:t>
                </a:r>
                <a:r>
                  <a:rPr kumimoji="1" lang="en-US" altLang="zh-CN" sz="2400" dirty="0">
                    <a:latin typeface="Gill Sans MT" panose="020B0502020104020203" pitchFamily="34" charset="0"/>
                    <a:ea typeface="楷体" panose="02010609060101010101" pitchFamily="49" charset="-122"/>
                  </a:rPr>
                  <a:t>Page</a:t>
                </a:r>
                <a:r>
                  <a:rPr kumimoji="1" lang="zh-CN" altLang="en-US" sz="2400" dirty="0">
                    <a:latin typeface="Gill Sans MT" panose="020B0502020104020203" pitchFamily="34" charset="0"/>
                    <a:ea typeface="楷体" panose="02010609060101010101" pitchFamily="49" charset="-122"/>
                  </a:rPr>
                  <a:t> </a:t>
                </a:r>
                <a:r>
                  <a:rPr kumimoji="1" lang="en-US" altLang="zh-CN" sz="2400" dirty="0">
                    <a:latin typeface="Gill Sans MT" panose="020B0502020104020203" pitchFamily="34" charset="0"/>
                    <a:ea typeface="楷体" panose="02010609060101010101" pitchFamily="49" charset="-122"/>
                  </a:rPr>
                  <a:t>A, B, C, D</a:t>
                </a:r>
                <a:r>
                  <a:rPr kumimoji="1" lang="zh-CN" altLang="en-US" sz="2400" dirty="0">
                    <a:latin typeface="Gill Sans MT" panose="020B0502020104020203" pitchFamily="34" charset="0"/>
                    <a:ea typeface="楷体" panose="02010609060101010101" pitchFamily="49" charset="-122"/>
                  </a:rPr>
                  <a:t>的排名</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𝑎</m:t>
                    </m:r>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𝑏</m:t>
                    </m:r>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𝑐</m:t>
                    </m:r>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𝑑</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Gill Sans MT" panose="020B0502020104020203" pitchFamily="34" charset="0"/>
                    <a:ea typeface="楷体" panose="02010609060101010101" pitchFamily="49" charset="-122"/>
                  </a:rPr>
                  <a:t>的向量。</a:t>
                </a:r>
                <a:endParaRPr kumimoji="1" lang="en-US" altLang="zh-CN" sz="2400" dirty="0">
                  <a:latin typeface="Gill Sans MT" panose="020B0502020104020203" pitchFamily="34" charset="0"/>
                  <a:ea typeface="楷体" panose="02010609060101010101" pitchFamily="49" charset="-122"/>
                </a:endParaRPr>
              </a:p>
              <a:p>
                <a:pPr marL="0" indent="0">
                  <a:buNone/>
                </a:pPr>
                <a:endParaRPr kumimoji="1" lang="en-US" altLang="zh-CN" sz="2400" dirty="0">
                  <a:latin typeface="Gill Sans MT" panose="020B0502020104020203" pitchFamily="34" charset="0"/>
                  <a:ea typeface="楷体" panose="02010609060101010101" pitchFamily="49" charset="-122"/>
                </a:endParaRPr>
              </a:p>
              <a:p>
                <a:pPr marL="0" indent="0">
                  <a:buNone/>
                </a:pPr>
                <a:endParaRPr kumimoji="1" lang="en-US" altLang="zh-CN" sz="2400" dirty="0">
                  <a:latin typeface="Gill Sans MT" panose="020B0502020104020203" pitchFamily="34" charset="0"/>
                  <a:ea typeface="楷体" panose="02010609060101010101" pitchFamily="49" charset="-122"/>
                </a:endParaRPr>
              </a:p>
              <a:p>
                <a:pPr marL="0" indent="0">
                  <a:buNone/>
                </a:pPr>
                <a:endParaRPr kumimoji="1" lang="en-US" altLang="zh-CN" sz="2400" dirty="0">
                  <a:latin typeface="Gill Sans MT" panose="020B0502020104020203" pitchFamily="34" charset="0"/>
                  <a:ea typeface="楷体" panose="02010609060101010101" pitchFamily="49" charset="-122"/>
                </a:endParaRPr>
              </a:p>
              <a:p>
                <a:pPr marL="0" indent="0">
                  <a:buNone/>
                </a:pPr>
                <a:endParaRPr kumimoji="1" lang="en-US" altLang="zh-CN" sz="2400" dirty="0">
                  <a:latin typeface="Gill Sans MT" panose="020B0502020104020203" pitchFamily="34" charset="0"/>
                  <a:ea typeface="楷体" panose="02010609060101010101" pitchFamily="49" charset="-122"/>
                </a:endParaRPr>
              </a:p>
              <a:p>
                <a:pPr marL="0" indent="0">
                  <a:buNone/>
                </a:pPr>
                <a:endParaRPr kumimoji="1" lang="en-US" altLang="zh-CN" sz="2400" dirty="0">
                  <a:latin typeface="Gill Sans MT" panose="020B0502020104020203" pitchFamily="34" charset="0"/>
                  <a:ea typeface="楷体" panose="02010609060101010101" pitchFamily="49" charset="-122"/>
                </a:endParaRPr>
              </a:p>
              <a:p>
                <a:pPr marL="0" indent="0">
                  <a:buNone/>
                </a:pPr>
                <a:r>
                  <a:rPr kumimoji="1" lang="zh-CN" altLang="en-US" sz="2400" dirty="0">
                    <a:latin typeface="Gill Sans MT" panose="020B0502020104020203" pitchFamily="34" charset="0"/>
                    <a:ea typeface="楷体" panose="02010609060101010101" pitchFamily="49" charset="-122"/>
                  </a:rPr>
                  <a:t>左侧的矩阵为重要性矩阵，最后的等式表示重要性准则。</a:t>
                </a:r>
                <a:endParaRPr kumimoji="1" lang="en-US" altLang="zh-CN" sz="2400" dirty="0">
                  <a:latin typeface="Gill Sans MT" panose="020B0502020104020203" pitchFamily="34" charset="0"/>
                  <a:ea typeface="楷体" panose="02010609060101010101" pitchFamily="49" charset="-122"/>
                </a:endParaRPr>
              </a:p>
              <a:p>
                <a:pPr marL="0" indent="0">
                  <a:buNone/>
                </a:pPr>
                <a:endParaRPr kumimoji="1" lang="en-US" altLang="zh-CN" sz="2400" dirty="0">
                  <a:latin typeface="Gill Sans MT" panose="020B0502020104020203" pitchFamily="34" charset="0"/>
                  <a:ea typeface="楷体" panose="02010609060101010101" pitchFamily="49" charset="-122"/>
                </a:endParaRPr>
              </a:p>
              <a:p>
                <a:pPr marL="0" indent="0">
                  <a:buNone/>
                </a:pPr>
                <a:r>
                  <a:rPr kumimoji="1" lang="zh-CN" altLang="en-US" sz="2400" b="1" dirty="0">
                    <a:latin typeface="Gill Sans MT" panose="020B0502020104020203" pitchFamily="34" charset="0"/>
                    <a:ea typeface="楷体" panose="02010609060101010101" pitchFamily="49" charset="-122"/>
                  </a:rPr>
                  <a:t>观察</a:t>
                </a:r>
                <a:r>
                  <a:rPr kumimoji="1" lang="en-US" altLang="zh-CN" sz="2400" b="1" dirty="0">
                    <a:latin typeface="Gill Sans MT" panose="020B0502020104020203" pitchFamily="34" charset="0"/>
                    <a:ea typeface="楷体" panose="02010609060101010101" pitchFamily="49" charset="-122"/>
                  </a:rPr>
                  <a:t>.</a:t>
                </a:r>
                <a:r>
                  <a:rPr kumimoji="1" lang="zh-CN" altLang="en-US" sz="2400" dirty="0">
                    <a:latin typeface="Gill Sans MT" panose="020B0502020104020203" pitchFamily="34" charset="0"/>
                    <a:ea typeface="楷体" panose="02010609060101010101" pitchFamily="49" charset="-122"/>
                  </a:rPr>
                  <a:t>排名向量</a:t>
                </a:r>
                <a14:m>
                  <m:oMath xmlns:m="http://schemas.openxmlformats.org/officeDocument/2006/math">
                    <m:r>
                      <a:rPr kumimoji="1" lang="zh-CN" altLang="en-US" sz="2400" b="0" i="0" smtClean="0">
                        <a:latin typeface="Cambria Math" panose="02040503050406030204" pitchFamily="18" charset="0"/>
                      </a:rPr>
                      <m:t> </m:t>
                    </m:r>
                    <m:r>
                      <a:rPr kumimoji="1" lang="en-US" altLang="zh-CN" sz="2400" b="0" i="1" smtClean="0">
                        <a:latin typeface="Cambria Math" panose="02040503050406030204" pitchFamily="18" charset="0"/>
                      </a:rPr>
                      <m:t>𝑣</m:t>
                    </m:r>
                    <m:r>
                      <a:rPr kumimoji="1" lang="zh-CN" altLang="en-US" sz="2400" b="0" i="1" smtClean="0">
                        <a:latin typeface="Cambria Math" panose="02040503050406030204" pitchFamily="18" charset="0"/>
                      </a:rPr>
                      <m:t> </m:t>
                    </m:r>
                  </m:oMath>
                </a14:m>
                <a:r>
                  <a:rPr kumimoji="1" lang="zh-CN" altLang="en-US" sz="2400" dirty="0">
                    <a:latin typeface="Gill Sans MT" panose="020B0502020104020203" pitchFamily="34" charset="0"/>
                    <a:ea typeface="楷体" panose="02010609060101010101" pitchFamily="49" charset="-122"/>
                  </a:rPr>
                  <a:t>为重要性矩阵的特征向量，其对应的特征值为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Gill Sans MT" panose="020B0502020104020203" pitchFamily="34" charset="0"/>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214414" y="2060848"/>
            <a:ext cx="6464300" cy="1701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实例</a:t>
            </a:r>
          </a:p>
        </p:txBody>
      </p:sp>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考虑如下有三个页面的网络</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其重要性矩阵为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我们发现不存在排名向量！因为</a:t>
            </a:r>
            <a:r>
              <a:rPr kumimoji="1" lang="en-US" altLang="zh-CN" sz="2400" dirty="0">
                <a:latin typeface="Gill Sans MT" panose="020B0502020104020203" pitchFamily="34" charset="0"/>
                <a:ea typeface="楷体" panose="02010609060101010101" pitchFamily="49" charset="-122"/>
              </a:rPr>
              <a:t>C</a:t>
            </a:r>
            <a:r>
              <a:rPr kumimoji="1" lang="zh-CN" altLang="en-US" sz="2400" dirty="0">
                <a:latin typeface="Gill Sans MT" panose="020B0502020104020203" pitchFamily="34" charset="0"/>
                <a:ea typeface="楷体" panose="02010609060101010101" pitchFamily="49" charset="-122"/>
              </a:rPr>
              <a:t>没有链接其他页面。</a:t>
            </a:r>
          </a:p>
        </p:txBody>
      </p:sp>
      <p:pic>
        <p:nvPicPr>
          <p:cNvPr id="5" name="图片 4"/>
          <p:cNvPicPr>
            <a:picLocks noChangeAspect="1"/>
          </p:cNvPicPr>
          <p:nvPr/>
        </p:nvPicPr>
        <p:blipFill>
          <a:blip r:embed="rId2"/>
          <a:stretch>
            <a:fillRect/>
          </a:stretch>
        </p:blipFill>
        <p:spPr>
          <a:xfrm>
            <a:off x="2833036" y="1969427"/>
            <a:ext cx="3477927" cy="2035637"/>
          </a:xfrm>
          <a:prstGeom prst="rect">
            <a:avLst/>
          </a:prstGeom>
        </p:spPr>
      </p:pic>
      <p:pic>
        <p:nvPicPr>
          <p:cNvPr id="6" name="图片 5"/>
          <p:cNvPicPr>
            <a:picLocks noChangeAspect="1"/>
          </p:cNvPicPr>
          <p:nvPr/>
        </p:nvPicPr>
        <p:blipFill>
          <a:blip r:embed="rId3"/>
          <a:stretch>
            <a:fillRect/>
          </a:stretch>
        </p:blipFill>
        <p:spPr>
          <a:xfrm>
            <a:off x="3128171" y="4633723"/>
            <a:ext cx="1765300" cy="13462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实例</a:t>
            </a:r>
          </a:p>
        </p:txBody>
      </p:sp>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考虑如下网络</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重要性矩阵为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求特征向量发现存在两个排名向量！</a:t>
            </a:r>
          </a:p>
        </p:txBody>
      </p:sp>
      <p:pic>
        <p:nvPicPr>
          <p:cNvPr id="6" name="图片 5"/>
          <p:cNvPicPr>
            <a:picLocks noChangeAspect="1"/>
          </p:cNvPicPr>
          <p:nvPr/>
        </p:nvPicPr>
        <p:blipFill>
          <a:blip r:embed="rId2"/>
          <a:stretch>
            <a:fillRect/>
          </a:stretch>
        </p:blipFill>
        <p:spPr>
          <a:xfrm>
            <a:off x="1619672" y="1855800"/>
            <a:ext cx="5442942" cy="2149264"/>
          </a:xfrm>
          <a:prstGeom prst="rect">
            <a:avLst/>
          </a:prstGeom>
        </p:spPr>
      </p:pic>
      <p:pic>
        <p:nvPicPr>
          <p:cNvPr id="7" name="图片 6"/>
          <p:cNvPicPr>
            <a:picLocks noChangeAspect="1"/>
          </p:cNvPicPr>
          <p:nvPr/>
        </p:nvPicPr>
        <p:blipFill>
          <a:blip r:embed="rId3"/>
          <a:stretch>
            <a:fillRect/>
          </a:stretch>
        </p:blipFill>
        <p:spPr>
          <a:xfrm>
            <a:off x="2699792" y="4221088"/>
            <a:ext cx="2540000" cy="19685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1" i="0" dirty="0">
                    <a:solidFill>
                      <a:srgbClr val="060607"/>
                    </a:solidFill>
                    <a:effectLst/>
                    <a:latin typeface="楷体" panose="02010609060101010101" pitchFamily="49" charset="-122"/>
                    <a:ea typeface="楷体" panose="02010609060101010101" pitchFamily="49" charset="-122"/>
                  </a:rPr>
                  <a:t>佩奇和布林的算法为</a:t>
                </a:r>
                <a:r>
                  <a:rPr lang="zh-CN" altLang="en-US" sz="2400" b="0" i="0" dirty="0">
                    <a:solidFill>
                      <a:srgbClr val="060607"/>
                    </a:solidFill>
                    <a:effectLst/>
                    <a:latin typeface="楷体" panose="02010609060101010101" pitchFamily="49" charset="-122"/>
                    <a:ea typeface="楷体" panose="02010609060101010101" pitchFamily="49" charset="-122"/>
                  </a:rPr>
                  <a:t>：首先我们通过将每个零列替换为</a:t>
                </a:r>
                <a14:m>
                  <m:oMath xmlns:m="http://schemas.openxmlformats.org/officeDocument/2006/math">
                    <m:r>
                      <a:rPr lang="en-US" altLang="zh-CN" sz="2400" b="0" i="0" smtClean="0">
                        <a:solidFill>
                          <a:srgbClr val="060607"/>
                        </a:solidFill>
                        <a:effectLst/>
                        <a:latin typeface="Cambria Math" panose="02040503050406030204" pitchFamily="18" charset="0"/>
                        <a:ea typeface="楷体" panose="02010609060101010101" pitchFamily="49" charset="-122"/>
                      </a:rPr>
                      <m:t> </m:t>
                    </m:r>
                    <m:f>
                      <m:fPr>
                        <m:ctrlPr>
                          <a:rPr lang="en-US" altLang="zh-CN" sz="2400" b="0" i="1" smtClean="0">
                            <a:solidFill>
                              <a:srgbClr val="060607"/>
                            </a:solidFill>
                            <a:effectLst/>
                            <a:latin typeface="Cambria Math" panose="02040503050406030204" pitchFamily="18" charset="0"/>
                            <a:ea typeface="楷体" panose="02010609060101010101" pitchFamily="49" charset="-122"/>
                          </a:rPr>
                        </m:ctrlPr>
                      </m:fPr>
                      <m:num>
                        <m:r>
                          <a:rPr lang="en-US" altLang="zh-CN" sz="2400" b="0" i="1" smtClean="0">
                            <a:solidFill>
                              <a:srgbClr val="060607"/>
                            </a:solidFill>
                            <a:effectLst/>
                            <a:latin typeface="Cambria Math" panose="02040503050406030204" pitchFamily="18" charset="0"/>
                            <a:ea typeface="楷体" panose="02010609060101010101" pitchFamily="49" charset="-122"/>
                          </a:rPr>
                          <m:t>1</m:t>
                        </m:r>
                      </m:num>
                      <m:den>
                        <m:r>
                          <a:rPr lang="en-US" altLang="zh-CN" sz="2400" b="0" i="1" smtClean="0">
                            <a:solidFill>
                              <a:srgbClr val="060607"/>
                            </a:solidFill>
                            <a:effectLst/>
                            <a:latin typeface="Cambria Math" panose="02040503050406030204" pitchFamily="18" charset="0"/>
                            <a:ea typeface="楷体" panose="02010609060101010101" pitchFamily="49" charset="-122"/>
                          </a:rPr>
                          <m:t>𝑛</m:t>
                        </m:r>
                      </m:den>
                    </m:f>
                    <m:r>
                      <a:rPr lang="en-US" altLang="zh-CN" sz="2400" b="0" i="1" smtClean="0">
                        <a:solidFill>
                          <a:srgbClr val="060607"/>
                        </a:solidFill>
                        <a:effectLst/>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的列来修正重要性矩阵，其中</a:t>
                </a:r>
                <a14:m>
                  <m:oMath xmlns:m="http://schemas.openxmlformats.org/officeDocument/2006/math">
                    <m:r>
                      <a:rPr lang="en-US" altLang="zh-CN" sz="2400" b="0" i="0" smtClean="0">
                        <a:solidFill>
                          <a:srgbClr val="060607"/>
                        </a:solidFill>
                        <a:effectLst/>
                        <a:latin typeface="Cambria Math" panose="02040503050406030204" pitchFamily="18" charset="0"/>
                        <a:ea typeface="楷体" panose="02010609060101010101" pitchFamily="49" charset="-122"/>
                      </a:rPr>
                      <m:t> </m:t>
                    </m:r>
                    <m:r>
                      <a:rPr lang="en-US" altLang="zh-CN" sz="2400" b="0" i="1" smtClean="0">
                        <a:solidFill>
                          <a:srgbClr val="060607"/>
                        </a:solidFill>
                        <a:effectLst/>
                        <a:latin typeface="Cambria Math" panose="02040503050406030204" pitchFamily="18" charset="0"/>
                        <a:ea typeface="楷体" panose="02010609060101010101" pitchFamily="49" charset="-122"/>
                      </a:rPr>
                      <m:t>𝑛</m:t>
                    </m:r>
                    <m:r>
                      <a:rPr lang="en-US" altLang="zh-CN" sz="2400" b="0" i="1" smtClean="0">
                        <a:solidFill>
                          <a:srgbClr val="060607"/>
                        </a:solidFill>
                        <a:effectLst/>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是页面的数量</a:t>
                </a:r>
                <a:r>
                  <a:rPr lang="en-US" altLang="zh-CN" sz="2400" b="0" i="0" dirty="0">
                    <a:solidFill>
                      <a:srgbClr val="060607"/>
                    </a:solidFill>
                    <a:effectLst/>
                    <a:latin typeface="楷体" panose="02010609060101010101" pitchFamily="49" charset="-122"/>
                    <a:ea typeface="楷体" panose="02010609060101010101" pitchFamily="49" charset="-122"/>
                  </a:rPr>
                  <a:t>:</a:t>
                </a:r>
              </a:p>
              <a:p>
                <a:pPr marL="0" indent="0">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lang="en-US" altLang="zh-CN" sz="2400" b="0" i="0" dirty="0">
                  <a:solidFill>
                    <a:srgbClr val="060607"/>
                  </a:solidFill>
                  <a:effectLst/>
                  <a:latin typeface="楷体" panose="02010609060101010101" pitchFamily="49" charset="-122"/>
                  <a:ea typeface="楷体" panose="02010609060101010101" pitchFamily="49" charset="-122"/>
                </a:endParaRPr>
              </a:p>
              <a:p>
                <a:pPr marL="0" indent="0">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lang="zh-CN" altLang="en-US" sz="2400" dirty="0">
                    <a:solidFill>
                      <a:srgbClr val="060607"/>
                    </a:solidFill>
                    <a:latin typeface="楷体" panose="02010609060101010101" pitchFamily="49" charset="-122"/>
                    <a:ea typeface="楷体" panose="02010609060101010101" pitchFamily="49" charset="-122"/>
                  </a:rPr>
                  <a:t>修正后的重要性矩阵</a:t>
                </a:r>
                <a14:m>
                  <m:oMath xmlns:m="http://schemas.openxmlformats.org/officeDocument/2006/math">
                    <m:r>
                      <a:rPr lang="en-US" altLang="zh-CN" sz="2400" b="0" i="0" smtClean="0">
                        <a:solidFill>
                          <a:srgbClr val="060607"/>
                        </a:solidFill>
                        <a:latin typeface="Cambria Math" panose="02040503050406030204" pitchFamily="18" charset="0"/>
                        <a:ea typeface="楷体" panose="02010609060101010101" pitchFamily="49" charset="-122"/>
                      </a:rPr>
                      <m:t> </m:t>
                    </m:r>
                    <m:sSup>
                      <m:sSupPr>
                        <m:ctrlPr>
                          <a:rPr lang="en-US" altLang="zh-CN" sz="2400" b="0" i="1" smtClean="0">
                            <a:solidFill>
                              <a:srgbClr val="060607"/>
                            </a:solidFill>
                            <a:latin typeface="Cambria Math" panose="02040503050406030204" pitchFamily="18" charset="0"/>
                            <a:ea typeface="楷体" panose="02010609060101010101" pitchFamily="49" charset="-122"/>
                          </a:rPr>
                        </m:ctrlPr>
                      </m:sSupPr>
                      <m:e>
                        <m:r>
                          <a:rPr lang="en-US" altLang="zh-CN" sz="2400" b="0" i="1" smtClean="0">
                            <a:solidFill>
                              <a:srgbClr val="060607"/>
                            </a:solidFill>
                            <a:latin typeface="Cambria Math" panose="02040503050406030204" pitchFamily="18" charset="0"/>
                            <a:ea typeface="楷体" panose="02010609060101010101" pitchFamily="49" charset="-122"/>
                          </a:rPr>
                          <m:t>𝐴</m:t>
                        </m:r>
                      </m:e>
                      <m:sup>
                        <m:r>
                          <a:rPr lang="en-US" altLang="zh-CN" sz="2400" b="0" i="1" smtClean="0">
                            <a:solidFill>
                              <a:srgbClr val="060607"/>
                            </a:solidFill>
                            <a:latin typeface="Cambria Math" panose="02040503050406030204" pitchFamily="18" charset="0"/>
                            <a:ea typeface="楷体" panose="02010609060101010101" pitchFamily="49" charset="-122"/>
                          </a:rPr>
                          <m:t>′</m:t>
                        </m:r>
                      </m:sup>
                    </m:sSup>
                    <m:r>
                      <a:rPr lang="en-US" altLang="zh-CN" sz="2400" b="0" i="1" smtClean="0">
                        <a:solidFill>
                          <a:srgbClr val="060607"/>
                        </a:solidFill>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为</a:t>
                </a:r>
                <a:r>
                  <a:rPr lang="zh-CN" altLang="en-US" sz="2400" dirty="0">
                    <a:solidFill>
                      <a:srgbClr val="060607"/>
                    </a:solidFill>
                    <a:latin typeface="楷体" panose="02010609060101010101" pitchFamily="49" charset="-122"/>
                    <a:ea typeface="楷体" panose="02010609060101010101" pitchFamily="49" charset="-122"/>
                  </a:rPr>
                  <a:t>随机矩阵。我们选择一个</a:t>
                </a:r>
                <a14:m>
                  <m:oMath xmlns:m="http://schemas.openxmlformats.org/officeDocument/2006/math">
                    <m:r>
                      <a:rPr lang="zh-CN" altLang="en-US" sz="2400" b="0" i="0" dirty="0" smtClean="0">
                        <a:solidFill>
                          <a:srgbClr val="060607"/>
                        </a:solidFill>
                        <a:latin typeface="Cambria Math" panose="02040503050406030204" pitchFamily="18" charset="0"/>
                        <a:ea typeface="楷体" panose="02010609060101010101" pitchFamily="49" charset="-122"/>
                      </a:rPr>
                      <m:t> </m:t>
                    </m:r>
                    <m:d>
                      <m:dPr>
                        <m:ctrlPr>
                          <a:rPr lang="en-US" altLang="zh-CN" sz="2400" i="1" dirty="0" smtClean="0">
                            <a:solidFill>
                              <a:srgbClr val="060607"/>
                            </a:solidFill>
                            <a:latin typeface="Cambria Math" panose="02040503050406030204" pitchFamily="18" charset="0"/>
                            <a:ea typeface="楷体" panose="02010609060101010101" pitchFamily="49" charset="-122"/>
                          </a:rPr>
                        </m:ctrlPr>
                      </m:dPr>
                      <m:e>
                        <m:r>
                          <a:rPr lang="en-US" altLang="zh-CN" sz="2400" i="1" dirty="0" smtClean="0">
                            <a:solidFill>
                              <a:srgbClr val="060607"/>
                            </a:solidFill>
                            <a:latin typeface="Cambria Math" panose="02040503050406030204" pitchFamily="18" charset="0"/>
                            <a:ea typeface="楷体" panose="02010609060101010101" pitchFamily="49" charset="-122"/>
                          </a:rPr>
                          <m:t>0,</m:t>
                        </m:r>
                        <m:r>
                          <a:rPr lang="zh-CN" altLang="en-US" sz="2400" b="0" i="1" dirty="0" smtClean="0">
                            <a:solidFill>
                              <a:srgbClr val="060607"/>
                            </a:solidFill>
                            <a:latin typeface="Cambria Math" panose="02040503050406030204" pitchFamily="18" charset="0"/>
                            <a:ea typeface="楷体" panose="02010609060101010101" pitchFamily="49" charset="-122"/>
                          </a:rPr>
                          <m:t> </m:t>
                        </m:r>
                        <m:r>
                          <a:rPr lang="en-US" altLang="zh-CN" sz="2400" i="1" dirty="0" smtClean="0">
                            <a:solidFill>
                              <a:srgbClr val="060607"/>
                            </a:solidFill>
                            <a:latin typeface="Cambria Math" panose="02040503050406030204" pitchFamily="18" charset="0"/>
                            <a:ea typeface="楷体" panose="02010609060101010101" pitchFamily="49" charset="-122"/>
                          </a:rPr>
                          <m:t>1</m:t>
                        </m:r>
                      </m:e>
                    </m:d>
                    <m:r>
                      <a:rPr lang="zh-CN" altLang="en-US" sz="2400" b="0" i="1" dirty="0" smtClean="0">
                        <a:solidFill>
                          <a:srgbClr val="060607"/>
                        </a:solidFill>
                        <a:latin typeface="Cambria Math" panose="02040503050406030204" pitchFamily="18" charset="0"/>
                        <a:ea typeface="楷体" panose="02010609060101010101" pitchFamily="49" charset="-122"/>
                      </a:rPr>
                      <m:t> </m:t>
                    </m:r>
                  </m:oMath>
                </a14:m>
                <a:r>
                  <a:rPr lang="zh-CN" altLang="en-US" sz="2400" dirty="0">
                    <a:solidFill>
                      <a:srgbClr val="060607"/>
                    </a:solidFill>
                    <a:latin typeface="楷体" panose="02010609060101010101" pitchFamily="49" charset="-122"/>
                    <a:ea typeface="楷体" panose="02010609060101010101" pitchFamily="49" charset="-122"/>
                  </a:rPr>
                  <a:t>之间的数字</a:t>
                </a:r>
                <a14:m>
                  <m:oMath xmlns:m="http://schemas.openxmlformats.org/officeDocument/2006/math">
                    <m:r>
                      <a:rPr lang="en-US" altLang="zh-CN" sz="2400" b="0" i="0" smtClean="0">
                        <a:solidFill>
                          <a:srgbClr val="060607"/>
                        </a:solidFill>
                        <a:latin typeface="Cambria Math" panose="02040503050406030204" pitchFamily="18" charset="0"/>
                        <a:ea typeface="楷体" panose="02010609060101010101" pitchFamily="49" charset="-122"/>
                      </a:rPr>
                      <m:t> </m:t>
                    </m:r>
                    <m:r>
                      <a:rPr lang="en-US" altLang="zh-CN" sz="2400" b="0" i="1" smtClean="0">
                        <a:solidFill>
                          <a:srgbClr val="060607"/>
                        </a:solidFill>
                        <a:latin typeface="Cambria Math" panose="02040503050406030204" pitchFamily="18" charset="0"/>
                        <a:ea typeface="楷体" panose="02010609060101010101" pitchFamily="49" charset="-122"/>
                      </a:rPr>
                      <m:t>𝑝</m:t>
                    </m:r>
                  </m:oMath>
                </a14:m>
                <a:r>
                  <a:rPr lang="zh-CN" altLang="en-US" sz="2400" dirty="0">
                    <a:solidFill>
                      <a:srgbClr val="060607"/>
                    </a:solidFill>
                    <a:latin typeface="楷体" panose="02010609060101010101" pitchFamily="49" charset="-122"/>
                    <a:ea typeface="楷体" panose="02010609060101010101" pitchFamily="49" charset="-122"/>
                  </a:rPr>
                  <a:t>，称为阻尼因子（一个常用的值为</a:t>
                </a:r>
                <a14:m>
                  <m:oMath xmlns:m="http://schemas.openxmlformats.org/officeDocument/2006/math">
                    <m:r>
                      <a:rPr lang="en-GB" altLang="zh-CN" sz="2400" i="1" dirty="0" smtClean="0">
                        <a:solidFill>
                          <a:srgbClr val="060607"/>
                        </a:solidFill>
                        <a:latin typeface="Cambria Math" panose="02040503050406030204" pitchFamily="18" charset="0"/>
                        <a:ea typeface="楷体" panose="02010609060101010101" pitchFamily="49" charset="-122"/>
                      </a:rPr>
                      <m:t>𝑝</m:t>
                    </m:r>
                    <m:r>
                      <a:rPr lang="en-GB" altLang="zh-CN" sz="2400" i="1" dirty="0">
                        <a:solidFill>
                          <a:srgbClr val="060607"/>
                        </a:solidFill>
                        <a:latin typeface="Cambria Math" panose="02040503050406030204" pitchFamily="18" charset="0"/>
                        <a:ea typeface="楷体" panose="02010609060101010101" pitchFamily="49" charset="-122"/>
                      </a:rPr>
                      <m:t>=0.15</m:t>
                    </m:r>
                  </m:oMath>
                </a14:m>
                <a:r>
                  <a:rPr lang="zh-CN" altLang="en-GB" sz="2400" dirty="0">
                    <a:solidFill>
                      <a:srgbClr val="060607"/>
                    </a:solidFill>
                    <a:latin typeface="楷体" panose="02010609060101010101" pitchFamily="49" charset="-122"/>
                    <a:ea typeface="楷体" panose="02010609060101010101" pitchFamily="49" charset="-122"/>
                  </a:rPr>
                  <a:t>）</a:t>
                </a:r>
                <a:r>
                  <a:rPr lang="zh-CN" altLang="en-US" sz="2400" dirty="0">
                    <a:solidFill>
                      <a:srgbClr val="060607"/>
                    </a:solidFill>
                    <a:latin typeface="楷体" panose="02010609060101010101" pitchFamily="49" charset="-122"/>
                    <a:ea typeface="楷体" panose="02010609060101010101" pitchFamily="49" charset="-122"/>
                  </a:rPr>
                  <a:t>。</a:t>
                </a: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907704" y="2348880"/>
            <a:ext cx="5880883" cy="126702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1" i="0" dirty="0">
                    <a:solidFill>
                      <a:srgbClr val="060607"/>
                    </a:solidFill>
                    <a:effectLst/>
                    <a:latin typeface="楷体" panose="02010609060101010101" pitchFamily="49" charset="-122"/>
                    <a:ea typeface="楷体" panose="02010609060101010101" pitchFamily="49" charset="-122"/>
                  </a:rPr>
                  <a:t>佩奇和布林的算法为</a:t>
                </a:r>
                <a:r>
                  <a:rPr lang="zh-CN" altLang="en-US" sz="2400" b="0" i="0" dirty="0">
                    <a:solidFill>
                      <a:srgbClr val="060607"/>
                    </a:solidFill>
                    <a:effectLst/>
                    <a:latin typeface="楷体" panose="02010609060101010101" pitchFamily="49" charset="-122"/>
                    <a:ea typeface="楷体" panose="02010609060101010101" pitchFamily="49" charset="-122"/>
                  </a:rPr>
                  <a:t>：首先我们通过将每个零列替换为</a:t>
                </a:r>
                <a14:m>
                  <m:oMath xmlns:m="http://schemas.openxmlformats.org/officeDocument/2006/math">
                    <m:r>
                      <a:rPr lang="en-US" altLang="zh-CN" sz="2400" b="0" i="0" smtClean="0">
                        <a:solidFill>
                          <a:srgbClr val="060607"/>
                        </a:solidFill>
                        <a:effectLst/>
                        <a:latin typeface="Cambria Math" panose="02040503050406030204" pitchFamily="18" charset="0"/>
                        <a:ea typeface="楷体" panose="02010609060101010101" pitchFamily="49" charset="-122"/>
                      </a:rPr>
                      <m:t> </m:t>
                    </m:r>
                    <m:f>
                      <m:fPr>
                        <m:ctrlPr>
                          <a:rPr lang="en-US" altLang="zh-CN" sz="2400" b="0" i="1" smtClean="0">
                            <a:solidFill>
                              <a:srgbClr val="060607"/>
                            </a:solidFill>
                            <a:effectLst/>
                            <a:latin typeface="Cambria Math" panose="02040503050406030204" pitchFamily="18" charset="0"/>
                            <a:ea typeface="楷体" panose="02010609060101010101" pitchFamily="49" charset="-122"/>
                          </a:rPr>
                        </m:ctrlPr>
                      </m:fPr>
                      <m:num>
                        <m:r>
                          <a:rPr lang="en-US" altLang="zh-CN" sz="2400" b="0" i="1" smtClean="0">
                            <a:solidFill>
                              <a:srgbClr val="060607"/>
                            </a:solidFill>
                            <a:effectLst/>
                            <a:latin typeface="Cambria Math" panose="02040503050406030204" pitchFamily="18" charset="0"/>
                            <a:ea typeface="楷体" panose="02010609060101010101" pitchFamily="49" charset="-122"/>
                          </a:rPr>
                          <m:t>1</m:t>
                        </m:r>
                      </m:num>
                      <m:den>
                        <m:r>
                          <a:rPr lang="en-US" altLang="zh-CN" sz="2400" b="0" i="1" smtClean="0">
                            <a:solidFill>
                              <a:srgbClr val="060607"/>
                            </a:solidFill>
                            <a:effectLst/>
                            <a:latin typeface="Cambria Math" panose="02040503050406030204" pitchFamily="18" charset="0"/>
                            <a:ea typeface="楷体" panose="02010609060101010101" pitchFamily="49" charset="-122"/>
                          </a:rPr>
                          <m:t>𝑛</m:t>
                        </m:r>
                      </m:den>
                    </m:f>
                    <m:r>
                      <a:rPr lang="en-US" altLang="zh-CN" sz="2400" b="0" i="1" smtClean="0">
                        <a:solidFill>
                          <a:srgbClr val="060607"/>
                        </a:solidFill>
                        <a:effectLst/>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的列来修正重要性矩阵，其中</a:t>
                </a:r>
                <a14:m>
                  <m:oMath xmlns:m="http://schemas.openxmlformats.org/officeDocument/2006/math">
                    <m:r>
                      <a:rPr lang="en-US" altLang="zh-CN" sz="2400" b="0" i="0" smtClean="0">
                        <a:solidFill>
                          <a:srgbClr val="060607"/>
                        </a:solidFill>
                        <a:effectLst/>
                        <a:latin typeface="Cambria Math" panose="02040503050406030204" pitchFamily="18" charset="0"/>
                        <a:ea typeface="楷体" panose="02010609060101010101" pitchFamily="49" charset="-122"/>
                      </a:rPr>
                      <m:t> </m:t>
                    </m:r>
                    <m:r>
                      <a:rPr lang="en-US" altLang="zh-CN" sz="2400" b="0" i="1" smtClean="0">
                        <a:solidFill>
                          <a:srgbClr val="060607"/>
                        </a:solidFill>
                        <a:effectLst/>
                        <a:latin typeface="Cambria Math" panose="02040503050406030204" pitchFamily="18" charset="0"/>
                        <a:ea typeface="楷体" panose="02010609060101010101" pitchFamily="49" charset="-122"/>
                      </a:rPr>
                      <m:t>𝑛</m:t>
                    </m:r>
                    <m:r>
                      <a:rPr lang="en-US" altLang="zh-CN" sz="2400" b="0" i="1" smtClean="0">
                        <a:solidFill>
                          <a:srgbClr val="060607"/>
                        </a:solidFill>
                        <a:effectLst/>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是页面的数量</a:t>
                </a:r>
                <a:r>
                  <a:rPr lang="en-US" altLang="zh-CN" sz="2400" b="0" i="0" dirty="0">
                    <a:solidFill>
                      <a:srgbClr val="060607"/>
                    </a:solidFill>
                    <a:effectLst/>
                    <a:latin typeface="楷体" panose="02010609060101010101" pitchFamily="49" charset="-122"/>
                    <a:ea typeface="楷体" panose="02010609060101010101" pitchFamily="49" charset="-122"/>
                  </a:rPr>
                  <a:t>:</a:t>
                </a:r>
              </a:p>
              <a:p>
                <a:pPr marL="0" indent="0">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lang="en-US" altLang="zh-CN" sz="2400" b="0" i="0" dirty="0">
                  <a:solidFill>
                    <a:srgbClr val="060607"/>
                  </a:solidFill>
                  <a:effectLst/>
                  <a:latin typeface="楷体" panose="02010609060101010101" pitchFamily="49" charset="-122"/>
                  <a:ea typeface="楷体" panose="02010609060101010101" pitchFamily="49" charset="-122"/>
                </a:endParaRPr>
              </a:p>
              <a:p>
                <a:pPr marL="0" indent="0">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lang="zh-CN" altLang="en-US" sz="2400" dirty="0">
                    <a:solidFill>
                      <a:srgbClr val="060607"/>
                    </a:solidFill>
                    <a:latin typeface="楷体" panose="02010609060101010101" pitchFamily="49" charset="-122"/>
                    <a:ea typeface="楷体" panose="02010609060101010101" pitchFamily="49" charset="-122"/>
                  </a:rPr>
                  <a:t>修正后的重要性矩阵</a:t>
                </a:r>
                <a14:m>
                  <m:oMath xmlns:m="http://schemas.openxmlformats.org/officeDocument/2006/math">
                    <m:r>
                      <a:rPr lang="en-US" altLang="zh-CN" sz="2400" b="0" i="0" smtClean="0">
                        <a:solidFill>
                          <a:srgbClr val="060607"/>
                        </a:solidFill>
                        <a:latin typeface="Cambria Math" panose="02040503050406030204" pitchFamily="18" charset="0"/>
                        <a:ea typeface="楷体" panose="02010609060101010101" pitchFamily="49" charset="-122"/>
                      </a:rPr>
                      <m:t> </m:t>
                    </m:r>
                    <m:sSup>
                      <m:sSupPr>
                        <m:ctrlPr>
                          <a:rPr lang="en-US" altLang="zh-CN" sz="2400" b="0" i="1" smtClean="0">
                            <a:solidFill>
                              <a:srgbClr val="060607"/>
                            </a:solidFill>
                            <a:latin typeface="Cambria Math" panose="02040503050406030204" pitchFamily="18" charset="0"/>
                            <a:ea typeface="楷体" panose="02010609060101010101" pitchFamily="49" charset="-122"/>
                          </a:rPr>
                        </m:ctrlPr>
                      </m:sSupPr>
                      <m:e>
                        <m:r>
                          <a:rPr lang="en-US" altLang="zh-CN" sz="2400" b="0" i="1" smtClean="0">
                            <a:solidFill>
                              <a:srgbClr val="060607"/>
                            </a:solidFill>
                            <a:latin typeface="Cambria Math" panose="02040503050406030204" pitchFamily="18" charset="0"/>
                            <a:ea typeface="楷体" panose="02010609060101010101" pitchFamily="49" charset="-122"/>
                          </a:rPr>
                          <m:t>𝐴</m:t>
                        </m:r>
                      </m:e>
                      <m:sup>
                        <m:r>
                          <a:rPr lang="en-US" altLang="zh-CN" sz="2400" b="0" i="1" smtClean="0">
                            <a:solidFill>
                              <a:srgbClr val="060607"/>
                            </a:solidFill>
                            <a:latin typeface="Cambria Math" panose="02040503050406030204" pitchFamily="18" charset="0"/>
                            <a:ea typeface="楷体" panose="02010609060101010101" pitchFamily="49" charset="-122"/>
                          </a:rPr>
                          <m:t>′</m:t>
                        </m:r>
                      </m:sup>
                    </m:sSup>
                    <m:r>
                      <a:rPr lang="en-US" altLang="zh-CN" sz="2400" b="0" i="1" smtClean="0">
                        <a:solidFill>
                          <a:srgbClr val="060607"/>
                        </a:solidFill>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为</a:t>
                </a:r>
                <a:r>
                  <a:rPr lang="zh-CN" altLang="en-US" sz="2400" dirty="0">
                    <a:solidFill>
                      <a:srgbClr val="060607"/>
                    </a:solidFill>
                    <a:latin typeface="楷体" panose="02010609060101010101" pitchFamily="49" charset="-122"/>
                    <a:ea typeface="楷体" panose="02010609060101010101" pitchFamily="49" charset="-122"/>
                  </a:rPr>
                  <a:t>随机矩阵。我们选择一个</a:t>
                </a:r>
                <a14:m>
                  <m:oMath xmlns:m="http://schemas.openxmlformats.org/officeDocument/2006/math">
                    <m:r>
                      <a:rPr lang="zh-CN" altLang="en-US" sz="2400" b="0" i="0" dirty="0" smtClean="0">
                        <a:solidFill>
                          <a:srgbClr val="060607"/>
                        </a:solidFill>
                        <a:latin typeface="Cambria Math" panose="02040503050406030204" pitchFamily="18" charset="0"/>
                        <a:ea typeface="楷体" panose="02010609060101010101" pitchFamily="49" charset="-122"/>
                      </a:rPr>
                      <m:t> </m:t>
                    </m:r>
                    <m:d>
                      <m:dPr>
                        <m:ctrlPr>
                          <a:rPr lang="en-US" altLang="zh-CN" sz="2400" i="1" dirty="0" smtClean="0">
                            <a:solidFill>
                              <a:srgbClr val="060607"/>
                            </a:solidFill>
                            <a:latin typeface="Cambria Math" panose="02040503050406030204" pitchFamily="18" charset="0"/>
                            <a:ea typeface="楷体" panose="02010609060101010101" pitchFamily="49" charset="-122"/>
                          </a:rPr>
                        </m:ctrlPr>
                      </m:dPr>
                      <m:e>
                        <m:r>
                          <a:rPr lang="en-US" altLang="zh-CN" sz="2400" i="1" dirty="0" smtClean="0">
                            <a:solidFill>
                              <a:srgbClr val="060607"/>
                            </a:solidFill>
                            <a:latin typeface="Cambria Math" panose="02040503050406030204" pitchFamily="18" charset="0"/>
                            <a:ea typeface="楷体" panose="02010609060101010101" pitchFamily="49" charset="-122"/>
                          </a:rPr>
                          <m:t>0,</m:t>
                        </m:r>
                        <m:r>
                          <a:rPr lang="zh-CN" altLang="en-US" sz="2400" b="0" i="1" dirty="0" smtClean="0">
                            <a:solidFill>
                              <a:srgbClr val="060607"/>
                            </a:solidFill>
                            <a:latin typeface="Cambria Math" panose="02040503050406030204" pitchFamily="18" charset="0"/>
                            <a:ea typeface="楷体" panose="02010609060101010101" pitchFamily="49" charset="-122"/>
                          </a:rPr>
                          <m:t> </m:t>
                        </m:r>
                        <m:r>
                          <a:rPr lang="en-US" altLang="zh-CN" sz="2400" i="1" dirty="0" smtClean="0">
                            <a:solidFill>
                              <a:srgbClr val="060607"/>
                            </a:solidFill>
                            <a:latin typeface="Cambria Math" panose="02040503050406030204" pitchFamily="18" charset="0"/>
                            <a:ea typeface="楷体" panose="02010609060101010101" pitchFamily="49" charset="-122"/>
                          </a:rPr>
                          <m:t>1</m:t>
                        </m:r>
                      </m:e>
                    </m:d>
                    <m:r>
                      <a:rPr lang="zh-CN" altLang="en-US" sz="2400" b="0" i="1" dirty="0" smtClean="0">
                        <a:solidFill>
                          <a:srgbClr val="060607"/>
                        </a:solidFill>
                        <a:latin typeface="Cambria Math" panose="02040503050406030204" pitchFamily="18" charset="0"/>
                        <a:ea typeface="楷体" panose="02010609060101010101" pitchFamily="49" charset="-122"/>
                      </a:rPr>
                      <m:t> </m:t>
                    </m:r>
                  </m:oMath>
                </a14:m>
                <a:r>
                  <a:rPr lang="zh-CN" altLang="en-US" sz="2400" dirty="0">
                    <a:solidFill>
                      <a:srgbClr val="060607"/>
                    </a:solidFill>
                    <a:latin typeface="楷体" panose="02010609060101010101" pitchFamily="49" charset="-122"/>
                    <a:ea typeface="楷体" panose="02010609060101010101" pitchFamily="49" charset="-122"/>
                  </a:rPr>
                  <a:t>之间的数字</a:t>
                </a:r>
                <a14:m>
                  <m:oMath xmlns:m="http://schemas.openxmlformats.org/officeDocument/2006/math">
                    <m:r>
                      <a:rPr lang="en-US" altLang="zh-CN" sz="2400" b="0" i="0" smtClean="0">
                        <a:solidFill>
                          <a:srgbClr val="060607"/>
                        </a:solidFill>
                        <a:latin typeface="Cambria Math" panose="02040503050406030204" pitchFamily="18" charset="0"/>
                        <a:ea typeface="楷体" panose="02010609060101010101" pitchFamily="49" charset="-122"/>
                      </a:rPr>
                      <m:t> </m:t>
                    </m:r>
                    <m:r>
                      <a:rPr lang="en-US" altLang="zh-CN" sz="2400" b="0" i="1" smtClean="0">
                        <a:solidFill>
                          <a:srgbClr val="060607"/>
                        </a:solidFill>
                        <a:latin typeface="Cambria Math" panose="02040503050406030204" pitchFamily="18" charset="0"/>
                        <a:ea typeface="楷体" panose="02010609060101010101" pitchFamily="49" charset="-122"/>
                      </a:rPr>
                      <m:t>𝑝</m:t>
                    </m:r>
                  </m:oMath>
                </a14:m>
                <a:r>
                  <a:rPr lang="zh-CN" altLang="en-US" sz="2400" dirty="0">
                    <a:solidFill>
                      <a:srgbClr val="060607"/>
                    </a:solidFill>
                    <a:latin typeface="楷体" panose="02010609060101010101" pitchFamily="49" charset="-122"/>
                    <a:ea typeface="楷体" panose="02010609060101010101" pitchFamily="49" charset="-122"/>
                  </a:rPr>
                  <a:t>，称为阻尼因子（一个常用的值为</a:t>
                </a:r>
                <a14:m>
                  <m:oMath xmlns:m="http://schemas.openxmlformats.org/officeDocument/2006/math">
                    <m:r>
                      <a:rPr lang="en-GB" altLang="zh-CN" sz="2400" i="1" dirty="0" smtClean="0">
                        <a:solidFill>
                          <a:srgbClr val="060607"/>
                        </a:solidFill>
                        <a:latin typeface="Cambria Math" panose="02040503050406030204" pitchFamily="18" charset="0"/>
                        <a:ea typeface="楷体" panose="02010609060101010101" pitchFamily="49" charset="-122"/>
                      </a:rPr>
                      <m:t>𝑝</m:t>
                    </m:r>
                    <m:r>
                      <a:rPr lang="en-GB" altLang="zh-CN" sz="2400" i="1" dirty="0">
                        <a:solidFill>
                          <a:srgbClr val="060607"/>
                        </a:solidFill>
                        <a:latin typeface="Cambria Math" panose="02040503050406030204" pitchFamily="18" charset="0"/>
                        <a:ea typeface="楷体" panose="02010609060101010101" pitchFamily="49" charset="-122"/>
                      </a:rPr>
                      <m:t>=0.15</m:t>
                    </m:r>
                  </m:oMath>
                </a14:m>
                <a:r>
                  <a:rPr lang="zh-CN" altLang="en-GB" sz="2400" dirty="0">
                    <a:solidFill>
                      <a:srgbClr val="060607"/>
                    </a:solidFill>
                    <a:latin typeface="楷体" panose="02010609060101010101" pitchFamily="49" charset="-122"/>
                    <a:ea typeface="楷体" panose="02010609060101010101" pitchFamily="49" charset="-122"/>
                  </a:rPr>
                  <a:t>）</a:t>
                </a:r>
                <a:r>
                  <a:rPr lang="zh-CN" altLang="en-US" sz="2400" dirty="0">
                    <a:solidFill>
                      <a:srgbClr val="060607"/>
                    </a:solidFill>
                    <a:latin typeface="楷体" panose="02010609060101010101" pitchFamily="49" charset="-122"/>
                    <a:ea typeface="楷体" panose="02010609060101010101" pitchFamily="49" charset="-122"/>
                  </a:rPr>
                  <a:t>。</a:t>
                </a: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lang="zh-CN" altLang="en-US" sz="2400" b="1" i="0" dirty="0">
                    <a:solidFill>
                      <a:srgbClr val="060607"/>
                    </a:solidFill>
                    <a:effectLst/>
                    <a:latin typeface="楷体" panose="02010609060101010101" pitchFamily="49" charset="-122"/>
                    <a:ea typeface="楷体" panose="02010609060101010101" pitchFamily="49" charset="-122"/>
                  </a:rPr>
                  <a:t>谷歌矩阵</a:t>
                </a:r>
                <a:r>
                  <a:rPr lang="en-US" altLang="zh-CN" sz="2400" b="1" i="0" dirty="0">
                    <a:solidFill>
                      <a:srgbClr val="060607"/>
                    </a:solidFill>
                    <a:effectLst/>
                    <a:latin typeface="楷体" panose="02010609060101010101" pitchFamily="49" charset="-122"/>
                    <a:ea typeface="楷体" panose="02010609060101010101" pitchFamily="49" charset="-122"/>
                  </a:rPr>
                  <a:t>.</a:t>
                </a:r>
                <a:r>
                  <a:rPr lang="zh-CN" altLang="en-US" sz="2400" dirty="0">
                    <a:solidFill>
                      <a:srgbClr val="060607"/>
                    </a:solidFill>
                    <a:latin typeface="楷体" panose="02010609060101010101" pitchFamily="49" charset="-122"/>
                    <a:ea typeface="楷体" panose="02010609060101010101" pitchFamily="49" charset="-122"/>
                  </a:rPr>
                  <a:t>设</a:t>
                </a:r>
                <a14:m>
                  <m:oMath xmlns:m="http://schemas.openxmlformats.org/officeDocument/2006/math">
                    <m:r>
                      <a:rPr lang="en-US" altLang="zh-CN" sz="2400" b="0" i="0" smtClean="0">
                        <a:solidFill>
                          <a:srgbClr val="060607"/>
                        </a:solidFill>
                        <a:latin typeface="Cambria Math" panose="02040503050406030204" pitchFamily="18" charset="0"/>
                        <a:ea typeface="楷体" panose="02010609060101010101" pitchFamily="49" charset="-122"/>
                      </a:rPr>
                      <m:t> </m:t>
                    </m:r>
                    <m:r>
                      <a:rPr lang="en-US" altLang="zh-CN" sz="2400" b="0" i="1" smtClean="0">
                        <a:solidFill>
                          <a:srgbClr val="060607"/>
                        </a:solidFill>
                        <a:latin typeface="Cambria Math" panose="02040503050406030204" pitchFamily="18" charset="0"/>
                        <a:ea typeface="楷体" panose="02010609060101010101" pitchFamily="49" charset="-122"/>
                      </a:rPr>
                      <m:t>𝐴</m:t>
                    </m:r>
                    <m:r>
                      <a:rPr lang="en-US" altLang="zh-CN" sz="2400" b="0" i="1" smtClean="0">
                        <a:solidFill>
                          <a:srgbClr val="060607"/>
                        </a:solidFill>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为具有</a:t>
                </a:r>
                <a14:m>
                  <m:oMath xmlns:m="http://schemas.openxmlformats.org/officeDocument/2006/math">
                    <m:r>
                      <a:rPr lang="en-US" altLang="zh-CN" sz="2400" b="0" i="0" smtClean="0">
                        <a:solidFill>
                          <a:srgbClr val="060607"/>
                        </a:solidFill>
                        <a:effectLst/>
                        <a:latin typeface="Cambria Math" panose="02040503050406030204" pitchFamily="18" charset="0"/>
                        <a:ea typeface="楷体" panose="02010609060101010101" pitchFamily="49" charset="-122"/>
                      </a:rPr>
                      <m:t> </m:t>
                    </m:r>
                    <m:r>
                      <a:rPr lang="en-US" altLang="zh-CN" sz="2400" b="0" i="1" smtClean="0">
                        <a:solidFill>
                          <a:srgbClr val="060607"/>
                        </a:solidFill>
                        <a:effectLst/>
                        <a:latin typeface="Cambria Math" panose="02040503050406030204" pitchFamily="18" charset="0"/>
                        <a:ea typeface="楷体" panose="02010609060101010101" pitchFamily="49" charset="-122"/>
                      </a:rPr>
                      <m:t>𝑛</m:t>
                    </m:r>
                    <m:r>
                      <a:rPr lang="en-US" altLang="zh-CN" sz="2400" b="0" i="1" smtClean="0">
                        <a:solidFill>
                          <a:srgbClr val="060607"/>
                        </a:solidFill>
                        <a:effectLst/>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个页面的网络的重要性矩阵。</a:t>
                </a:r>
                <a14:m>
                  <m:oMath xmlns:m="http://schemas.openxmlformats.org/officeDocument/2006/math">
                    <m:sSup>
                      <m:sSupPr>
                        <m:ctrlPr>
                          <a:rPr lang="en-US" altLang="zh-CN" sz="2400" b="0" i="1" smtClean="0">
                            <a:solidFill>
                              <a:srgbClr val="060607"/>
                            </a:solidFill>
                            <a:latin typeface="Cambria Math" panose="02040503050406030204" pitchFamily="18" charset="0"/>
                            <a:ea typeface="楷体" panose="02010609060101010101" pitchFamily="49" charset="-122"/>
                          </a:rPr>
                        </m:ctrlPr>
                      </m:sSupPr>
                      <m:e>
                        <m:r>
                          <a:rPr lang="en-US" altLang="zh-CN" sz="2400" i="1">
                            <a:solidFill>
                              <a:srgbClr val="060607"/>
                            </a:solidFill>
                            <a:latin typeface="Cambria Math" panose="02040503050406030204" pitchFamily="18" charset="0"/>
                            <a:ea typeface="楷体" panose="02010609060101010101" pitchFamily="49" charset="-122"/>
                          </a:rPr>
                          <m:t>𝐴</m:t>
                        </m:r>
                      </m:e>
                      <m:sup>
                        <m:r>
                          <a:rPr lang="en-US" altLang="zh-CN" sz="2400" b="0" i="1" smtClean="0">
                            <a:solidFill>
                              <a:srgbClr val="060607"/>
                            </a:solidFill>
                            <a:latin typeface="Cambria Math" panose="02040503050406030204" pitchFamily="18" charset="0"/>
                            <a:ea typeface="楷体" panose="02010609060101010101" pitchFamily="49" charset="-122"/>
                          </a:rPr>
                          <m:t>′</m:t>
                        </m:r>
                      </m:sup>
                    </m:sSup>
                    <m:r>
                      <a:rPr lang="en-US" altLang="zh-CN" sz="2400" b="0" i="1" smtClean="0">
                        <a:solidFill>
                          <a:srgbClr val="060607"/>
                        </a:solidFill>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为修正后的重要性矩阵，</a:t>
                </a:r>
                <a:r>
                  <a:rPr lang="zh-CN" altLang="en-US" sz="2400" b="1" i="0" dirty="0">
                    <a:solidFill>
                      <a:srgbClr val="060607"/>
                    </a:solidFill>
                    <a:effectLst/>
                    <a:latin typeface="楷体" panose="02010609060101010101" pitchFamily="49" charset="-122"/>
                    <a:ea typeface="楷体" panose="02010609060101010101" pitchFamily="49" charset="-122"/>
                  </a:rPr>
                  <a:t>谷歌矩阵</a:t>
                </a:r>
                <a:r>
                  <a:rPr lang="zh-CN" altLang="en-US" sz="2400" b="0" i="0" dirty="0">
                    <a:solidFill>
                      <a:srgbClr val="060607"/>
                    </a:solidFill>
                    <a:effectLst/>
                    <a:latin typeface="楷体" panose="02010609060101010101" pitchFamily="49" charset="-122"/>
                    <a:ea typeface="楷体" panose="02010609060101010101" pitchFamily="49" charset="-122"/>
                  </a:rPr>
                  <a:t>为</a:t>
                </a:r>
                <a:endParaRPr lang="en-US" altLang="zh-CN" sz="2400" b="0" i="0" dirty="0">
                  <a:solidFill>
                    <a:srgbClr val="060607"/>
                  </a:solidFill>
                  <a:effectLst/>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907704" y="2348880"/>
            <a:ext cx="5880883" cy="1267020"/>
          </a:xfrm>
          <a:prstGeom prst="rect">
            <a:avLst/>
          </a:prstGeom>
        </p:spPr>
      </p:pic>
      <p:pic>
        <p:nvPicPr>
          <p:cNvPr id="6" name="图片 5"/>
          <p:cNvPicPr>
            <a:picLocks noChangeAspect="1"/>
          </p:cNvPicPr>
          <p:nvPr/>
        </p:nvPicPr>
        <p:blipFill>
          <a:blip r:embed="rId4"/>
          <a:stretch>
            <a:fillRect/>
          </a:stretch>
        </p:blipFill>
        <p:spPr>
          <a:xfrm>
            <a:off x="1446949" y="5280630"/>
            <a:ext cx="5981598" cy="1549581"/>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观察</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谷歌矩阵是正随机矩阵。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观察</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谷歌矩阵是正随机矩阵。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价值</a:t>
            </a:r>
            <a:r>
              <a:rPr kumimoji="1" lang="en-US" altLang="zh-CN" sz="2400" b="1" dirty="0">
                <a:latin typeface="Gill Sans MT" panose="020B0502020104020203" pitchFamily="34" charset="0"/>
                <a:ea typeface="楷体" panose="02010609060101010101" pitchFamily="49" charset="-122"/>
              </a:rPr>
              <a:t>25</a:t>
            </a:r>
            <a:r>
              <a:rPr kumimoji="1" lang="zh-CN" altLang="en-US" sz="2400" b="1" dirty="0">
                <a:latin typeface="楷体" panose="02010609060101010101" pitchFamily="49" charset="-122"/>
                <a:ea typeface="楷体" panose="02010609060101010101" pitchFamily="49" charset="-122"/>
              </a:rPr>
              <a:t>亿美元的特征向量</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 </a:t>
            </a:r>
            <a:r>
              <a:rPr kumimoji="1" lang="en-GB" altLang="zh-CN" sz="2400" dirty="0">
                <a:latin typeface="楷体" panose="02010609060101010101" pitchFamily="49" charset="-122"/>
                <a:ea typeface="楷体" panose="02010609060101010101" pitchFamily="49" charset="-122"/>
              </a:rPr>
              <a:t>Page-Rank</a:t>
            </a:r>
            <a:r>
              <a:rPr kumimoji="1" lang="zh-CN" altLang="en-US" sz="2400" dirty="0">
                <a:latin typeface="楷体" panose="02010609060101010101" pitchFamily="49" charset="-122"/>
                <a:ea typeface="楷体" panose="02010609060101010101" pitchFamily="49" charset="-122"/>
              </a:rPr>
              <a:t>向量为谷歌矩阵的稳态。</a:t>
            </a:r>
          </a:p>
          <a:p>
            <a:pPr marL="0" indent="0">
              <a:buNone/>
            </a:pPr>
            <a:endParaRPr kumimoji="1" lang="zh-CN" altLang="en-US" sz="2400" dirty="0">
              <a:latin typeface="楷体" panose="02010609060101010101" pitchFamily="49" charset="-122"/>
              <a:ea typeface="楷体" panose="02010609060101010101" pitchFamily="49" charset="-122"/>
            </a:endParaRPr>
          </a:p>
        </p:txBody>
      </p:sp>
      <p:sp>
        <p:nvSpPr>
          <p:cNvPr id="8" name="圆角矩形 7"/>
          <p:cNvSpPr/>
          <p:nvPr/>
        </p:nvSpPr>
        <p:spPr>
          <a:xfrm>
            <a:off x="457200" y="3429000"/>
            <a:ext cx="8003232" cy="108012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求下面网络的</a:t>
                </a:r>
                <a:r>
                  <a:rPr kumimoji="1" lang="en-US" altLang="zh-CN" sz="2400" dirty="0">
                    <a:latin typeface="Gill Sans MT" panose="020B0502020104020203" pitchFamily="34" charset="0"/>
                    <a:ea typeface="楷体" panose="02010609060101010101" pitchFamily="49" charset="-122"/>
                  </a:rPr>
                  <a:t>Page-Rank</a:t>
                </a:r>
                <a:r>
                  <a:rPr kumimoji="1" lang="zh-CN" altLang="en-US" sz="2400" dirty="0">
                    <a:latin typeface="楷体" panose="02010609060101010101" pitchFamily="49" charset="-122"/>
                    <a:ea typeface="楷体" panose="02010609060101010101" pitchFamily="49" charset="-122"/>
                  </a:rPr>
                  <a:t>向量（设阻尼因子</a:t>
                </a:r>
                <a14:m>
                  <m:oMath xmlns:m="http://schemas.openxmlformats.org/officeDocument/2006/math">
                    <m:r>
                      <a:rPr lang="en-GB" altLang="zh-CN" sz="2400" i="1" dirty="0" smtClean="0">
                        <a:solidFill>
                          <a:srgbClr val="060607"/>
                        </a:solidFill>
                        <a:latin typeface="Cambria Math" panose="02040503050406030204" pitchFamily="18" charset="0"/>
                        <a:ea typeface="楷体" panose="02010609060101010101" pitchFamily="49" charset="-122"/>
                      </a:rPr>
                      <m:t>𝑝</m:t>
                    </m:r>
                    <m:r>
                      <a:rPr lang="en-GB" altLang="zh-CN" sz="2400" i="1" dirty="0">
                        <a:solidFill>
                          <a:srgbClr val="060607"/>
                        </a:solidFill>
                        <a:latin typeface="Cambria Math" panose="02040503050406030204" pitchFamily="18" charset="0"/>
                        <a:ea typeface="楷体" panose="02010609060101010101" pitchFamily="49" charset="-122"/>
                      </a:rPr>
                      <m:t>=0.15 </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哪个页面是最重要的，哪个页面是最不重要的？</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483768" y="1844824"/>
            <a:ext cx="3495402" cy="2483301"/>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求下面网络的</a:t>
                </a:r>
                <a:r>
                  <a:rPr kumimoji="1" lang="en-US" altLang="zh-CN" sz="2400" dirty="0">
                    <a:latin typeface="Gill Sans MT" panose="020B0502020104020203" pitchFamily="34" charset="0"/>
                    <a:ea typeface="楷体" panose="02010609060101010101" pitchFamily="49" charset="-122"/>
                  </a:rPr>
                  <a:t>Page-Rank</a:t>
                </a:r>
                <a:r>
                  <a:rPr kumimoji="1" lang="zh-CN" altLang="en-US" sz="2400" dirty="0">
                    <a:latin typeface="楷体" panose="02010609060101010101" pitchFamily="49" charset="-122"/>
                    <a:ea typeface="楷体" panose="02010609060101010101" pitchFamily="49" charset="-122"/>
                  </a:rPr>
                  <a:t>向量（设阻尼因子</a:t>
                </a:r>
                <a14:m>
                  <m:oMath xmlns:m="http://schemas.openxmlformats.org/officeDocument/2006/math">
                    <m:r>
                      <a:rPr lang="en-GB" altLang="zh-CN" sz="2400" i="1" dirty="0" smtClean="0">
                        <a:solidFill>
                          <a:srgbClr val="060607"/>
                        </a:solidFill>
                        <a:latin typeface="Cambria Math" panose="02040503050406030204" pitchFamily="18" charset="0"/>
                        <a:ea typeface="楷体" panose="02010609060101010101" pitchFamily="49" charset="-122"/>
                      </a:rPr>
                      <m:t>𝑝</m:t>
                    </m:r>
                    <m:r>
                      <a:rPr lang="en-GB" altLang="zh-CN" sz="2400" i="1" dirty="0">
                        <a:solidFill>
                          <a:srgbClr val="060607"/>
                        </a:solidFill>
                        <a:latin typeface="Cambria Math" panose="02040503050406030204" pitchFamily="18" charset="0"/>
                        <a:ea typeface="楷体" panose="02010609060101010101" pitchFamily="49" charset="-122"/>
                      </a:rPr>
                      <m:t>=0.15 </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哪个页面是最重要的，哪个页面是最不重要的？</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计算修正重要性矩阵：</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483768" y="1844824"/>
            <a:ext cx="3495402" cy="2483301"/>
          </a:xfrm>
          <a:prstGeom prst="rect">
            <a:avLst/>
          </a:prstGeom>
        </p:spPr>
      </p:pic>
      <p:pic>
        <p:nvPicPr>
          <p:cNvPr id="4" name="图片 3"/>
          <p:cNvPicPr>
            <a:picLocks noChangeAspect="1"/>
          </p:cNvPicPr>
          <p:nvPr/>
        </p:nvPicPr>
        <p:blipFill>
          <a:blip r:embed="rId4"/>
          <a:stretch>
            <a:fillRect/>
          </a:stretch>
        </p:blipFill>
        <p:spPr>
          <a:xfrm>
            <a:off x="2267744" y="5425174"/>
            <a:ext cx="4968552" cy="13403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不同特征值对应特征向量线性独立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不同特征值对应的特征向量是线性独立的</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1</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2</m:t>
                        </m:r>
                      </m:sub>
                    </m:sSub>
                    <m:r>
                      <a:rPr kumimoji="1" lang="en-GB" altLang="zh-CN" sz="2400" i="1" dirty="0" smtClean="0">
                        <a:latin typeface="Cambria Math" panose="02040503050406030204" pitchFamily="18" charset="0"/>
                        <a:ea typeface="楷体" panose="02010609060101010101" pitchFamily="49" charset="-122"/>
                      </a:rPr>
                      <m:t>, …,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𝑘</m:t>
                        </m:r>
                      </m:sub>
                    </m:sSub>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是矩阵</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的特征向量，并且假设相应的特征值</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sSub>
                      <m:sSubPr>
                        <m:ctrlPr>
                          <a:rPr kumimoji="1" lang="en-US" altLang="zh-CN" sz="2400" i="1" dirty="0" smtClean="0">
                            <a:latin typeface="Cambria Math" panose="02040503050406030204" pitchFamily="18" charset="0"/>
                            <a:ea typeface="楷体" panose="02010609060101010101" pitchFamily="49" charset="-122"/>
                          </a:rPr>
                        </m:ctrlPr>
                      </m:sSubPr>
                      <m:e>
                        <m:r>
                          <a:rPr kumimoji="1" lang="en-US" altLang="zh-CN" sz="2400" i="1" dirty="0" smtClean="0">
                            <a:latin typeface="Cambria Math" panose="02040503050406030204" pitchFamily="18" charset="0"/>
                            <a:ea typeface="楷体" panose="02010609060101010101" pitchFamily="49" charset="-122"/>
                          </a:rPr>
                          <m:t>𝜆</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𝜆</m:t>
                        </m:r>
                      </m:e>
                      <m:sub>
                        <m:r>
                          <a:rPr kumimoji="1" lang="en-US" altLang="zh-CN" sz="2400" b="0" i="1" dirty="0" smtClean="0">
                            <a:latin typeface="Cambria Math" panose="02040503050406030204" pitchFamily="18" charset="0"/>
                            <a:ea typeface="楷体" panose="02010609060101010101" pitchFamily="49" charset="-122"/>
                          </a:rPr>
                          <m:t>2</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𝜆</m:t>
                        </m:r>
                      </m:e>
                      <m:sub>
                        <m:r>
                          <a:rPr kumimoji="1" lang="en-US" altLang="zh-CN" sz="2400" b="0" i="1" dirty="0" smtClean="0">
                            <a:latin typeface="Cambria Math" panose="02040503050406030204" pitchFamily="18" charset="0"/>
                            <a:ea typeface="楷体" panose="02010609060101010101" pitchFamily="49" charset="-122"/>
                          </a:rPr>
                          <m:t>𝑘</m:t>
                        </m:r>
                      </m:sub>
                    </m:sSub>
                    <m:r>
                      <a:rPr kumimoji="1" lang="en-GB" altLang="zh-CN" sz="240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是不同的。那么</a:t>
                </a:r>
                <a14:m>
                  <m:oMath xmlns:m="http://schemas.openxmlformats.org/officeDocument/2006/math">
                    <m:r>
                      <m:rPr>
                        <m:lit/>
                      </m:rPr>
                      <a:rPr kumimoji="1" lang="en-US" altLang="zh-CN" sz="2400" i="1" dirty="0" smtClean="0">
                        <a:latin typeface="Cambria Math" panose="02040503050406030204" pitchFamily="18" charset="0"/>
                        <a:ea typeface="楷体" panose="02010609060101010101" pitchFamily="49" charset="-122"/>
                      </a:rPr>
                      <m:t>{</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1</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2</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𝑘</m:t>
                        </m:r>
                      </m:sub>
                    </m:sSub>
                    <m:r>
                      <m:rPr>
                        <m:lit/>
                      </m:rPr>
                      <a:rPr kumimoji="1" lang="en-GB" altLang="zh-CN" sz="2400" i="1" dirty="0" smtClean="0">
                        <a:latin typeface="Cambria Math" panose="02040503050406030204" pitchFamily="18" charset="0"/>
                        <a:ea typeface="楷体" panose="02010609060101010101" pitchFamily="49" charset="-122"/>
                      </a:rPr>
                      <m:t>}</m:t>
                    </m:r>
                    <m:r>
                      <a:rPr kumimoji="1" lang="en-US" altLang="zh-CN" sz="2400" b="0" i="0"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是线性独立的。</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证明</a:t>
                </a:r>
                <a:r>
                  <a:rPr kumimoji="1" lang="en-US" altLang="zh-CN" sz="2400" b="1"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假设</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m:rPr>
                        <m:lit/>
                      </m:rPr>
                      <a:rPr kumimoji="1" lang="en-US" altLang="zh-CN" sz="2400" i="1" dirty="0" smtClean="0">
                        <a:latin typeface="Cambria Math" panose="02040503050406030204" pitchFamily="18" charset="0"/>
                        <a:ea typeface="楷体" panose="02010609060101010101" pitchFamily="49" charset="-122"/>
                      </a:rPr>
                      <m:t>{</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1</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2</m:t>
                        </m:r>
                      </m:sub>
                    </m:sSub>
                    <m:r>
                      <a:rPr kumimoji="1" lang="en-GB" altLang="zh-CN" sz="2400" i="1" dirty="0" smtClean="0">
                        <a:latin typeface="Cambria Math" panose="02040503050406030204" pitchFamily="18" charset="0"/>
                        <a:ea typeface="楷体" panose="02010609060101010101" pitchFamily="49" charset="-122"/>
                      </a:rPr>
                      <m:t>,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𝑘</m:t>
                        </m:r>
                      </m:sub>
                    </m:sSub>
                    <m:r>
                      <m:rPr>
                        <m:lit/>
                      </m:rPr>
                      <a:rPr kumimoji="1" lang="en-GB" altLang="zh-CN" sz="2400" i="1" dirty="0" smtClean="0">
                        <a:latin typeface="Cambria Math" panose="02040503050406030204" pitchFamily="18" charset="0"/>
                        <a:ea typeface="楷体" panose="02010609060101010101" pitchFamily="49" charset="-122"/>
                      </a:rPr>
                      <m:t>}</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是线性相关的，这意味着对于某个</a:t>
                </a:r>
                <a14:m>
                  <m:oMath xmlns:m="http://schemas.openxmlformats.org/officeDocument/2006/math">
                    <m:r>
                      <a:rPr kumimoji="1" lang="en-US" altLang="zh-CN" sz="2400" i="1"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𝑗</m:t>
                    </m:r>
                    <m:r>
                      <a:rPr kumimoji="1" lang="en-GB" altLang="zh-CN" sz="2400" i="1" dirty="0" smtClean="0">
                        <a:latin typeface="Cambria Math" panose="02040503050406030204" pitchFamily="18" charset="0"/>
                        <a:ea typeface="楷体" panose="02010609060101010101" pitchFamily="49" charset="-122"/>
                      </a:rPr>
                      <m:t> </m:t>
                    </m:r>
                  </m:oMath>
                </a14:m>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向量</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𝑗</m:t>
                        </m:r>
                      </m:sub>
                    </m:sSub>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在</a:t>
                </a:r>
                <a:r>
                  <a:rPr kumimoji="1" lang="en-GB" altLang="zh-CN" sz="2400" dirty="0">
                    <a:latin typeface="楷体" panose="02010609060101010101" pitchFamily="49" charset="-122"/>
                    <a:ea typeface="楷体" panose="02010609060101010101" pitchFamily="49" charset="-122"/>
                  </a:rPr>
                  <a:t>Span</a:t>
                </a:r>
                <a:r>
                  <a:rPr kumimoji="1" lang="en-US" altLang="zh-CN" sz="2400" dirty="0">
                    <a:ea typeface="楷体" panose="02010609060101010101" pitchFamily="49" charset="-122"/>
                  </a:rPr>
                  <a:t> </a:t>
                </a:r>
                <a14:m>
                  <m:oMath xmlns:m="http://schemas.openxmlformats.org/officeDocument/2006/math">
                    <m:r>
                      <m:rPr>
                        <m:lit/>
                      </m:rPr>
                      <a:rPr kumimoji="1" lang="en-US" altLang="zh-CN" sz="2400" i="1" dirty="0">
                        <a:latin typeface="Cambria Math" panose="02040503050406030204" pitchFamily="18" charset="0"/>
                        <a:ea typeface="楷体" panose="02010609060101010101" pitchFamily="49" charset="-122"/>
                      </a:rPr>
                      <m:t>{</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1</m:t>
                        </m:r>
                      </m:sub>
                    </m:sSub>
                    <m:r>
                      <a:rPr kumimoji="1" lang="en-GB" altLang="zh-CN" sz="2400" i="1" dirty="0">
                        <a:latin typeface="Cambria Math" panose="02040503050406030204" pitchFamily="18" charset="0"/>
                        <a:ea typeface="楷体" panose="02010609060101010101" pitchFamily="49" charset="-122"/>
                      </a:rPr>
                      <m:t>, </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2</m:t>
                        </m:r>
                      </m:sub>
                    </m:sSub>
                    <m:r>
                      <a:rPr kumimoji="1" lang="en-GB" altLang="zh-CN" sz="2400" i="1" dirty="0">
                        <a:latin typeface="Cambria Math" panose="02040503050406030204" pitchFamily="18" charset="0"/>
                        <a:ea typeface="楷体" panose="02010609060101010101" pitchFamily="49" charset="-122"/>
                      </a:rPr>
                      <m:t>, …,</m:t>
                    </m:r>
                    <m:sSub>
                      <m:sSubPr>
                        <m:ctrlPr>
                          <a:rPr kumimoji="1" lang="en-US" altLang="zh-CN" sz="2400" i="1" dirty="0">
                            <a:latin typeface="Cambria Math" panose="02040503050406030204" pitchFamily="18" charset="0"/>
                            <a:ea typeface="楷体" panose="02010609060101010101" pitchFamily="49" charset="-122"/>
                          </a:rPr>
                        </m:ctrlPr>
                      </m:sSubPr>
                      <m:e>
                        <m:r>
                          <a:rPr kumimoji="1" lang="en-US" altLang="zh-CN" sz="2400" i="1" dirty="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𝑗</m:t>
                        </m:r>
                        <m:r>
                          <a:rPr kumimoji="1" lang="en-US" altLang="zh-CN" sz="2400" b="0" i="1" dirty="0" smtClean="0">
                            <a:latin typeface="Cambria Math" panose="02040503050406030204" pitchFamily="18" charset="0"/>
                            <a:ea typeface="楷体" panose="02010609060101010101" pitchFamily="49" charset="-122"/>
                          </a:rPr>
                          <m:t>−1</m:t>
                        </m:r>
                      </m:sub>
                    </m:sSub>
                    <m:r>
                      <m:rPr>
                        <m:lit/>
                      </m:rPr>
                      <a:rPr kumimoji="1" lang="en-GB" altLang="zh-CN" sz="2400" i="1" dirty="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中。如果我们首次选择一个这样的</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a:latin typeface="Cambria Math" panose="02040503050406030204" pitchFamily="18" charset="0"/>
                        <a:ea typeface="楷体" panose="02010609060101010101" pitchFamily="49" charset="-122"/>
                      </a:rPr>
                      <m:t>𝑗</m:t>
                    </m:r>
                    <m:r>
                      <a:rPr kumimoji="1" lang="en-GB" altLang="zh-CN" sz="2400" i="1" dirty="0">
                        <a:latin typeface="Cambria Math" panose="02040503050406030204" pitchFamily="18" charset="0"/>
                        <a:ea typeface="楷体" panose="02010609060101010101" pitchFamily="49" charset="-122"/>
                      </a:rPr>
                      <m:t> </m:t>
                    </m:r>
                  </m:oMath>
                </a14:m>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那么</a:t>
                </a:r>
                <a:r>
                  <a:rPr kumimoji="1" lang="en-US" altLang="zh-CN" sz="2400" dirty="0">
                    <a:ea typeface="楷体" panose="02010609060101010101" pitchFamily="49" charset="-122"/>
                  </a:rPr>
                  <a:t> </a:t>
                </a:r>
                <a14:m>
                  <m:oMath xmlns:m="http://schemas.openxmlformats.org/officeDocument/2006/math">
                    <m:r>
                      <m:rPr>
                        <m:lit/>
                      </m:rPr>
                      <a:rPr kumimoji="1" lang="en-US" altLang="zh-CN" sz="2400" i="1" dirty="0">
                        <a:latin typeface="Cambria Math" panose="02040503050406030204" pitchFamily="18" charset="0"/>
                        <a:ea typeface="楷体" panose="02010609060101010101" pitchFamily="49" charset="-122"/>
                      </a:rPr>
                      <m:t>{</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1</m:t>
                        </m:r>
                      </m:sub>
                    </m:sSub>
                    <m:r>
                      <a:rPr kumimoji="1" lang="en-GB" altLang="zh-CN" sz="2400" i="1" dirty="0">
                        <a:latin typeface="Cambria Math" panose="02040503050406030204" pitchFamily="18" charset="0"/>
                        <a:ea typeface="楷体" panose="02010609060101010101" pitchFamily="49" charset="-122"/>
                      </a:rPr>
                      <m:t>, </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2</m:t>
                        </m:r>
                      </m:sub>
                    </m:sSub>
                    <m:r>
                      <a:rPr kumimoji="1" lang="en-GB" altLang="zh-CN" sz="2400" i="1" dirty="0">
                        <a:latin typeface="Cambria Math" panose="02040503050406030204" pitchFamily="18" charset="0"/>
                        <a:ea typeface="楷体" panose="02010609060101010101" pitchFamily="49" charset="-122"/>
                      </a:rPr>
                      <m:t>, …,</m:t>
                    </m:r>
                    <m:sSub>
                      <m:sSubPr>
                        <m:ctrlPr>
                          <a:rPr kumimoji="1" lang="en-US" altLang="zh-CN" sz="2400" i="1" dirty="0">
                            <a:latin typeface="Cambria Math" panose="02040503050406030204" pitchFamily="18" charset="0"/>
                            <a:ea typeface="楷体" panose="02010609060101010101" pitchFamily="49" charset="-122"/>
                          </a:rPr>
                        </m:ctrlPr>
                      </m:sSubPr>
                      <m:e>
                        <m:r>
                          <a:rPr kumimoji="1" lang="en-US" altLang="zh-CN" sz="2400" i="1" dirty="0">
                            <a:latin typeface="Cambria Math" panose="02040503050406030204" pitchFamily="18" charset="0"/>
                            <a:ea typeface="楷体" panose="02010609060101010101" pitchFamily="49" charset="-122"/>
                          </a:rPr>
                          <m:t>𝑣</m:t>
                        </m:r>
                      </m:e>
                      <m:sub>
                        <m:r>
                          <a:rPr kumimoji="1" lang="en-US" altLang="zh-CN" sz="2400" i="1" dirty="0">
                            <a:latin typeface="Cambria Math" panose="02040503050406030204" pitchFamily="18" charset="0"/>
                            <a:ea typeface="楷体" panose="02010609060101010101" pitchFamily="49" charset="-122"/>
                          </a:rPr>
                          <m:t>𝑗</m:t>
                        </m:r>
                        <m:r>
                          <a:rPr kumimoji="1" lang="en-US" altLang="zh-CN" sz="2400" i="1" dirty="0">
                            <a:latin typeface="Cambria Math" panose="02040503050406030204" pitchFamily="18" charset="0"/>
                            <a:ea typeface="楷体" panose="02010609060101010101" pitchFamily="49" charset="-122"/>
                          </a:rPr>
                          <m:t>−1</m:t>
                        </m:r>
                      </m:sub>
                    </m:sSub>
                    <m:r>
                      <m:rPr>
                        <m:lit/>
                      </m:rPr>
                      <a:rPr kumimoji="1" lang="en-GB" altLang="zh-CN" sz="2400" i="1" dirty="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是线性独立的。注意</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𝑗</m:t>
                    </m:r>
                    <m:r>
                      <a:rPr kumimoji="1" lang="en-GB" altLang="zh-CN" sz="2400" i="1" dirty="0" smtClean="0">
                        <a:latin typeface="Cambria Math" panose="02040503050406030204" pitchFamily="18" charset="0"/>
                        <a:ea typeface="楷体" panose="02010609060101010101" pitchFamily="49" charset="-122"/>
                      </a:rPr>
                      <m:t>&gt;1 </m:t>
                    </m:r>
                  </m:oMath>
                </a14:m>
                <a:r>
                  <a:rPr kumimoji="1" lang="zh-CN" altLang="en-US" sz="2400" dirty="0">
                    <a:latin typeface="楷体" panose="02010609060101010101" pitchFamily="49" charset="-122"/>
                    <a:ea typeface="楷体" panose="02010609060101010101" pitchFamily="49" charset="-122"/>
                  </a:rPr>
                  <a:t>因为</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1</m:t>
                        </m:r>
                      </m:sub>
                    </m:sSub>
                    <m:r>
                      <a:rPr kumimoji="1" lang="en-GB" altLang="zh-CN" sz="2400" i="1" dirty="0"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a:t>
                </a:r>
                <a:endParaRPr kumimoji="1" lang="zh-CN" altLang="en-GB"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由于向量</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sSub>
                      <m:sSubPr>
                        <m:ctrlPr>
                          <a:rPr kumimoji="1" lang="en-GB" altLang="zh-CN" sz="2400" i="1" dirty="0" smtClean="0">
                            <a:latin typeface="Cambria Math" panose="02040503050406030204" pitchFamily="18" charset="0"/>
                            <a:ea typeface="楷体" panose="02010609060101010101" pitchFamily="49" charset="-122"/>
                          </a:rPr>
                        </m:ctrlPr>
                      </m:sSubPr>
                      <m:e>
                        <m:r>
                          <a:rPr kumimoji="1" lang="en-GB" altLang="zh-CN" sz="2400" i="1" dirty="0" smtClean="0">
                            <a:latin typeface="Cambria Math" panose="02040503050406030204" pitchFamily="18" charset="0"/>
                            <a:ea typeface="楷体" panose="02010609060101010101" pitchFamily="49" charset="-122"/>
                          </a:rPr>
                          <m:t>𝑣</m:t>
                        </m:r>
                      </m:e>
                      <m:sub>
                        <m:r>
                          <a:rPr kumimoji="1" lang="en-GB" altLang="zh-CN" sz="2400" i="1" dirty="0" smtClean="0">
                            <a:latin typeface="Cambria Math" panose="02040503050406030204" pitchFamily="18" charset="0"/>
                            <a:ea typeface="楷体" panose="02010609060101010101" pitchFamily="49" charset="-122"/>
                          </a:rPr>
                          <m:t>𝑗</m:t>
                        </m:r>
                      </m:sub>
                    </m:sSub>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在</a:t>
                </a:r>
                <a:r>
                  <a:rPr kumimoji="1" lang="en-GB" altLang="zh-CN" sz="2400" dirty="0">
                    <a:latin typeface="楷体" panose="02010609060101010101" pitchFamily="49" charset="-122"/>
                    <a:ea typeface="楷体" panose="02010609060101010101" pitchFamily="49" charset="-122"/>
                  </a:rPr>
                  <a:t>Span</a:t>
                </a:r>
                <a:r>
                  <a:rPr kumimoji="1" lang="en-US" altLang="zh-CN" sz="2400" dirty="0">
                    <a:ea typeface="楷体" panose="02010609060101010101" pitchFamily="49" charset="-122"/>
                  </a:rPr>
                  <a:t> </a:t>
                </a:r>
                <a14:m>
                  <m:oMath xmlns:m="http://schemas.openxmlformats.org/officeDocument/2006/math">
                    <m:r>
                      <m:rPr>
                        <m:lit/>
                      </m:rPr>
                      <a:rPr kumimoji="1" lang="en-US" altLang="zh-CN" sz="2400" i="1" dirty="0">
                        <a:latin typeface="Cambria Math" panose="02040503050406030204" pitchFamily="18" charset="0"/>
                        <a:ea typeface="楷体" panose="02010609060101010101" pitchFamily="49" charset="-122"/>
                      </a:rPr>
                      <m:t>{</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1</m:t>
                        </m:r>
                      </m:sub>
                    </m:sSub>
                    <m:r>
                      <a:rPr kumimoji="1" lang="en-GB" altLang="zh-CN" sz="2400" i="1" dirty="0">
                        <a:latin typeface="Cambria Math" panose="02040503050406030204" pitchFamily="18" charset="0"/>
                        <a:ea typeface="楷体" panose="02010609060101010101" pitchFamily="49" charset="-122"/>
                      </a:rPr>
                      <m:t>, </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2</m:t>
                        </m:r>
                      </m:sub>
                    </m:sSub>
                    <m:r>
                      <a:rPr kumimoji="1" lang="en-GB" altLang="zh-CN" sz="2400" i="1" dirty="0">
                        <a:latin typeface="Cambria Math" panose="02040503050406030204" pitchFamily="18" charset="0"/>
                        <a:ea typeface="楷体" panose="02010609060101010101" pitchFamily="49" charset="-122"/>
                      </a:rPr>
                      <m:t>, …,</m:t>
                    </m:r>
                    <m:sSub>
                      <m:sSubPr>
                        <m:ctrlPr>
                          <a:rPr kumimoji="1" lang="en-US" altLang="zh-CN" sz="2400" i="1" dirty="0">
                            <a:latin typeface="Cambria Math" panose="02040503050406030204" pitchFamily="18" charset="0"/>
                            <a:ea typeface="楷体" panose="02010609060101010101" pitchFamily="49" charset="-122"/>
                          </a:rPr>
                        </m:ctrlPr>
                      </m:sSubPr>
                      <m:e>
                        <m:r>
                          <a:rPr kumimoji="1" lang="en-US" altLang="zh-CN" sz="2400" i="1" dirty="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𝑗</m:t>
                        </m:r>
                        <m:r>
                          <a:rPr kumimoji="1" lang="en-US" altLang="zh-CN" sz="2400" b="0" i="1" dirty="0" smtClean="0">
                            <a:latin typeface="Cambria Math" panose="02040503050406030204" pitchFamily="18" charset="0"/>
                            <a:ea typeface="楷体" panose="02010609060101010101" pitchFamily="49" charset="-122"/>
                          </a:rPr>
                          <m:t>−1</m:t>
                        </m:r>
                      </m:sub>
                    </m:sSub>
                    <m:r>
                      <m:rPr>
                        <m:lit/>
                      </m:rPr>
                      <a:rPr kumimoji="1" lang="en-GB" altLang="zh-CN" sz="2400" i="1" dirty="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中，我们有</a:t>
                </a:r>
              </a:p>
              <a:p>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339752" y="5373216"/>
            <a:ext cx="4006263" cy="648072"/>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阻尼因子</a:t>
                </a:r>
                <a14:m>
                  <m:oMath xmlns:m="http://schemas.openxmlformats.org/officeDocument/2006/math">
                    <m:r>
                      <a:rPr lang="en-GB" altLang="zh-CN" sz="2400" i="1" dirty="0" smtClean="0">
                        <a:solidFill>
                          <a:srgbClr val="060607"/>
                        </a:solidFill>
                        <a:latin typeface="Cambria Math" panose="02040503050406030204" pitchFamily="18" charset="0"/>
                        <a:ea typeface="楷体" panose="02010609060101010101" pitchFamily="49" charset="-122"/>
                      </a:rPr>
                      <m:t>𝑝</m:t>
                    </m:r>
                    <m:r>
                      <a:rPr lang="en-GB" altLang="zh-CN" sz="2400" i="1" dirty="0">
                        <a:solidFill>
                          <a:srgbClr val="060607"/>
                        </a:solidFill>
                        <a:latin typeface="Cambria Math" panose="02040503050406030204" pitchFamily="18" charset="0"/>
                        <a:ea typeface="楷体" panose="02010609060101010101" pitchFamily="49" charset="-122"/>
                      </a:rPr>
                      <m:t>=0.15 </m:t>
                    </m:r>
                  </m:oMath>
                </a14:m>
                <a:r>
                  <a:rPr kumimoji="1" lang="zh-CN" altLang="en-US" sz="2400" dirty="0">
                    <a:latin typeface="楷体" panose="02010609060101010101" pitchFamily="49" charset="-122"/>
                    <a:ea typeface="楷体" panose="02010609060101010101" pitchFamily="49" charset="-122"/>
                  </a:rPr>
                  <a:t>时，谷歌矩阵为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Gill Sans MT" panose="020B0502020104020203" pitchFamily="34" charset="0"/>
                    <a:ea typeface="楷体" panose="02010609060101010101" pitchFamily="49" charset="-122"/>
                  </a:rPr>
                  <a:t>Page-Rank</a:t>
                </a:r>
                <a:r>
                  <a:rPr kumimoji="1" lang="zh-CN" altLang="en-US" sz="2400" dirty="0">
                    <a:latin typeface="楷体" panose="02010609060101010101" pitchFamily="49" charset="-122"/>
                    <a:ea typeface="楷体" panose="02010609060101010101" pitchFamily="49" charset="-122"/>
                  </a:rPr>
                  <a:t>向量为稳态</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601205" y="1969457"/>
            <a:ext cx="5941590" cy="2537219"/>
          </a:xfrm>
          <a:prstGeom prst="rect">
            <a:avLst/>
          </a:prstGeom>
        </p:spPr>
      </p:pic>
      <p:pic>
        <p:nvPicPr>
          <p:cNvPr id="6" name="图片 5"/>
          <p:cNvPicPr>
            <a:picLocks noChangeAspect="1"/>
          </p:cNvPicPr>
          <p:nvPr/>
        </p:nvPicPr>
        <p:blipFill>
          <a:blip r:embed="rId4"/>
          <a:stretch>
            <a:fillRect/>
          </a:stretch>
        </p:blipFill>
        <p:spPr>
          <a:xfrm>
            <a:off x="3594100" y="4774282"/>
            <a:ext cx="1955800" cy="1485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lang="en-US" altLang="zh-CN" sz="2400" i="0" dirty="0">
                  <a:solidFill>
                    <a:srgbClr val="060607"/>
                  </a:solidFill>
                  <a:effectLst/>
                  <a:latin typeface="楷体" panose="02010609060101010101" pitchFamily="49" charset="-122"/>
                  <a:ea typeface="楷体" panose="02010609060101010101" pitchFamily="49" charset="-122"/>
                </a:endParaRPr>
              </a:p>
              <a:p>
                <a:pPr marL="0" indent="0">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lang="zh-CN" altLang="en-US" sz="2400" i="0" dirty="0">
                    <a:solidFill>
                      <a:srgbClr val="060607"/>
                    </a:solidFill>
                    <a:effectLst/>
                    <a:latin typeface="楷体" panose="02010609060101010101" pitchFamily="49" charset="-122"/>
                    <a:ea typeface="楷体" panose="02010609060101010101" pitchFamily="49" charset="-122"/>
                  </a:rPr>
                  <a:t>第二个方程减去第一个方程的</a:t>
                </a:r>
                <a14:m>
                  <m:oMath xmlns:m="http://schemas.openxmlformats.org/officeDocument/2006/math">
                    <m:sSub>
                      <m:sSubPr>
                        <m:ctrlPr>
                          <a:rPr lang="en-US" altLang="zh-CN" sz="2400" i="1" smtClean="0">
                            <a:solidFill>
                              <a:srgbClr val="060607"/>
                            </a:solidFill>
                            <a:effectLst/>
                            <a:latin typeface="Cambria Math" panose="02040503050406030204" pitchFamily="18" charset="0"/>
                          </a:rPr>
                        </m:ctrlPr>
                      </m:sSubPr>
                      <m:e>
                        <m:r>
                          <a:rPr lang="en-US" altLang="zh-CN" sz="2400" b="0" i="1" smtClean="0">
                            <a:solidFill>
                              <a:srgbClr val="060607"/>
                            </a:solidFill>
                            <a:effectLst/>
                            <a:latin typeface="Cambria Math" panose="02040503050406030204" pitchFamily="18" charset="0"/>
                          </a:rPr>
                          <m:t>𝜆</m:t>
                        </m:r>
                      </m:e>
                      <m:sub>
                        <m:r>
                          <a:rPr lang="en-US" altLang="zh-CN" sz="2400" b="0" i="1" smtClean="0">
                            <a:solidFill>
                              <a:srgbClr val="060607"/>
                            </a:solidFill>
                            <a:effectLst/>
                            <a:latin typeface="Cambria Math" panose="02040503050406030204" pitchFamily="18" charset="0"/>
                          </a:rPr>
                          <m:t>𝑗</m:t>
                        </m:r>
                      </m:sub>
                    </m:sSub>
                  </m:oMath>
                </a14:m>
                <a:r>
                  <a:rPr lang="zh-CN" altLang="en-US" sz="2400" i="0" dirty="0">
                    <a:solidFill>
                      <a:srgbClr val="060607"/>
                    </a:solidFill>
                    <a:effectLst/>
                    <a:latin typeface="楷体" panose="02010609060101010101" pitchFamily="49" charset="-122"/>
                    <a:ea typeface="楷体" panose="02010609060101010101" pitchFamily="49" charset="-122"/>
                  </a:rPr>
                  <a:t>倍得到</a:t>
                </a:r>
                <a:endParaRPr lang="en-US" altLang="zh-CN" sz="2400" i="0" dirty="0">
                  <a:solidFill>
                    <a:srgbClr val="060607"/>
                  </a:solidFill>
                  <a:effectLst/>
                  <a:latin typeface="楷体" panose="02010609060101010101" pitchFamily="49" charset="-122"/>
                  <a:ea typeface="楷体" panose="02010609060101010101" pitchFamily="49" charset="-122"/>
                </a:endParaRPr>
              </a:p>
              <a:p>
                <a:pPr marL="0" indent="0">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lang="en-US" altLang="zh-CN" sz="2400" i="0" dirty="0">
                  <a:solidFill>
                    <a:srgbClr val="060607"/>
                  </a:solidFill>
                  <a:effectLst/>
                  <a:latin typeface="楷体" panose="02010609060101010101" pitchFamily="49" charset="-122"/>
                  <a:ea typeface="楷体" panose="02010609060101010101" pitchFamily="49" charset="-122"/>
                </a:endParaRPr>
              </a:p>
              <a:p>
                <a:pPr marL="0" indent="0">
                  <a:buNone/>
                </a:pPr>
                <a:r>
                  <a:rPr lang="zh-CN" altLang="en-US" sz="2400" i="0" dirty="0">
                    <a:solidFill>
                      <a:srgbClr val="060607"/>
                    </a:solidFill>
                    <a:effectLst/>
                    <a:latin typeface="楷体" panose="02010609060101010101" pitchFamily="49" charset="-122"/>
                    <a:ea typeface="楷体" panose="02010609060101010101" pitchFamily="49" charset="-122"/>
                  </a:rPr>
                  <a:t>这表明</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m:rPr>
                        <m:lit/>
                      </m:rPr>
                      <a:rPr kumimoji="1" lang="en-US" altLang="zh-CN" sz="2400" i="1" dirty="0" smtClean="0">
                        <a:latin typeface="Cambria Math" panose="02040503050406030204" pitchFamily="18" charset="0"/>
                        <a:ea typeface="楷体" panose="02010609060101010101" pitchFamily="49" charset="-122"/>
                      </a:rPr>
                      <m:t>{</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1</m:t>
                        </m:r>
                      </m:sub>
                    </m:sSub>
                    <m:r>
                      <a:rPr kumimoji="1" lang="en-GB" altLang="zh-CN" sz="2400" i="1" dirty="0">
                        <a:latin typeface="Cambria Math" panose="02040503050406030204" pitchFamily="18" charset="0"/>
                        <a:ea typeface="楷体" panose="02010609060101010101" pitchFamily="49" charset="-122"/>
                      </a:rPr>
                      <m:t>, </m:t>
                    </m:r>
                    <m:sSub>
                      <m:sSubPr>
                        <m:ctrlPr>
                          <a:rPr kumimoji="1" lang="en-GB" altLang="zh-CN" sz="2400" i="1" dirty="0">
                            <a:latin typeface="Cambria Math" panose="02040503050406030204" pitchFamily="18" charset="0"/>
                            <a:ea typeface="楷体" panose="02010609060101010101" pitchFamily="49" charset="-122"/>
                          </a:rPr>
                        </m:ctrlPr>
                      </m:sSubPr>
                      <m:e>
                        <m:r>
                          <a:rPr kumimoji="1" lang="en-GB" altLang="zh-CN" sz="2400" i="1" dirty="0">
                            <a:latin typeface="Cambria Math" panose="02040503050406030204" pitchFamily="18" charset="0"/>
                            <a:ea typeface="楷体" panose="02010609060101010101" pitchFamily="49" charset="-122"/>
                          </a:rPr>
                          <m:t>𝑣</m:t>
                        </m:r>
                      </m:e>
                      <m:sub>
                        <m:r>
                          <a:rPr kumimoji="1" lang="en-GB" altLang="zh-CN" sz="2400" i="1" dirty="0">
                            <a:latin typeface="Cambria Math" panose="02040503050406030204" pitchFamily="18" charset="0"/>
                            <a:ea typeface="楷体" panose="02010609060101010101" pitchFamily="49" charset="-122"/>
                          </a:rPr>
                          <m:t>2</m:t>
                        </m:r>
                      </m:sub>
                    </m:sSub>
                    <m:r>
                      <a:rPr kumimoji="1" lang="en-GB" altLang="zh-CN" sz="2400" i="1" dirty="0">
                        <a:latin typeface="Cambria Math" panose="02040503050406030204" pitchFamily="18" charset="0"/>
                        <a:ea typeface="楷体" panose="02010609060101010101" pitchFamily="49" charset="-122"/>
                      </a:rPr>
                      <m:t>, …,</m:t>
                    </m:r>
                    <m:sSub>
                      <m:sSubPr>
                        <m:ctrlPr>
                          <a:rPr kumimoji="1" lang="en-US" altLang="zh-CN" sz="2400" i="1" dirty="0">
                            <a:latin typeface="Cambria Math" panose="02040503050406030204" pitchFamily="18" charset="0"/>
                            <a:ea typeface="楷体" panose="02010609060101010101" pitchFamily="49" charset="-122"/>
                          </a:rPr>
                        </m:ctrlPr>
                      </m:sSubPr>
                      <m:e>
                        <m:r>
                          <a:rPr kumimoji="1" lang="en-US" altLang="zh-CN" sz="2400" i="1" dirty="0">
                            <a:latin typeface="Cambria Math" panose="02040503050406030204" pitchFamily="18" charset="0"/>
                            <a:ea typeface="楷体" panose="02010609060101010101" pitchFamily="49" charset="-122"/>
                          </a:rPr>
                          <m:t>𝑣</m:t>
                        </m:r>
                      </m:e>
                      <m:sub>
                        <m:r>
                          <a:rPr kumimoji="1" lang="en-US" altLang="zh-CN" sz="2400" i="1" dirty="0">
                            <a:latin typeface="Cambria Math" panose="02040503050406030204" pitchFamily="18" charset="0"/>
                            <a:ea typeface="楷体" panose="02010609060101010101" pitchFamily="49" charset="-122"/>
                          </a:rPr>
                          <m:t>𝑗</m:t>
                        </m:r>
                        <m:r>
                          <a:rPr kumimoji="1" lang="en-US" altLang="zh-CN" sz="2400" i="1" dirty="0">
                            <a:latin typeface="Cambria Math" panose="02040503050406030204" pitchFamily="18" charset="0"/>
                            <a:ea typeface="楷体" panose="02010609060101010101" pitchFamily="49" charset="-122"/>
                          </a:rPr>
                          <m:t>−1</m:t>
                        </m:r>
                      </m:sub>
                    </m:sSub>
                    <m:r>
                      <m:rPr>
                        <m:lit/>
                      </m:rPr>
                      <a:rPr kumimoji="1" lang="en-GB" altLang="zh-CN" sz="2400" i="1" dirty="0">
                        <a:latin typeface="Cambria Math" panose="02040503050406030204" pitchFamily="18" charset="0"/>
                        <a:ea typeface="楷体" panose="02010609060101010101" pitchFamily="49" charset="-122"/>
                      </a:rPr>
                      <m:t>}</m:t>
                    </m:r>
                    <m:r>
                      <a:rPr kumimoji="1" lang="zh-CN" altLang="en-US" sz="2400" b="0" i="1" dirty="0" smtClean="0">
                        <a:latin typeface="Cambria Math" panose="02040503050406030204" pitchFamily="18" charset="0"/>
                        <a:ea typeface="楷体" panose="02010609060101010101" pitchFamily="49" charset="-122"/>
                      </a:rPr>
                      <m:t> </m:t>
                    </m:r>
                  </m:oMath>
                </a14:m>
                <a:r>
                  <a:rPr lang="zh-CN" altLang="en-US" sz="2400" i="0" dirty="0">
                    <a:solidFill>
                      <a:srgbClr val="060607"/>
                    </a:solidFill>
                    <a:effectLst/>
                    <a:latin typeface="楷体" panose="02010609060101010101" pitchFamily="49" charset="-122"/>
                    <a:ea typeface="楷体" panose="02010609060101010101" pitchFamily="49" charset="-122"/>
                  </a:rPr>
                  <a:t>是线性相关的，与假设矛盾。</a:t>
                </a:r>
                <a:endParaRPr lang="zh-CN" altLang="en-US" sz="2400" i="0" dirty="0">
                  <a:solidFill>
                    <a:srgbClr val="060607"/>
                  </a:solidFill>
                  <a:effectLst/>
                  <a:latin typeface="Gill Sans MT" panose="020B0502020104020203" pitchFamily="34" charset="0"/>
                  <a:ea typeface="楷体" panose="02010609060101010101" pitchFamily="49" charset="-122"/>
                </a:endParaRPr>
              </a:p>
              <a:p>
                <a:pPr marL="0" indent="0">
                  <a:buNone/>
                </a:pPr>
                <a:endParaRPr kumimoji="1" lang="zh-CN" altLang="en-US" sz="2400" b="1"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43608" y="1628800"/>
            <a:ext cx="6558991" cy="1800200"/>
          </a:xfrm>
          <a:prstGeom prst="rect">
            <a:avLst/>
          </a:prstGeom>
        </p:spPr>
      </p:pic>
      <p:pic>
        <p:nvPicPr>
          <p:cNvPr id="7" name="图片 6"/>
          <p:cNvPicPr>
            <a:picLocks noChangeAspect="1"/>
          </p:cNvPicPr>
          <p:nvPr/>
        </p:nvPicPr>
        <p:blipFill>
          <a:blip r:embed="rId4"/>
          <a:stretch>
            <a:fillRect/>
          </a:stretch>
        </p:blipFill>
        <p:spPr>
          <a:xfrm>
            <a:off x="481626" y="4219512"/>
            <a:ext cx="7670800" cy="571500"/>
          </a:xfrm>
          <a:prstGeom prst="rect">
            <a:avLst/>
          </a:prstGeom>
        </p:spPr>
      </p:pic>
      <p:sp>
        <p:nvSpPr>
          <p:cNvPr id="2" name="标题 1"/>
          <p:cNvSpPr>
            <a:spLocks noGrp="1"/>
          </p:cNvSpPr>
          <p:nvPr>
            <p:ph type="title"/>
          </p:nvPr>
        </p:nvSpPr>
        <p:spPr>
          <a:xfrm>
            <a:off x="1214414" y="115888"/>
            <a:ext cx="7358114" cy="1128712"/>
          </a:xfrm>
        </p:spPr>
        <p:txBody>
          <a:bodyPr/>
          <a:lstStyle/>
          <a:p>
            <a:r>
              <a:rPr lang="zh-CN" altLang="en-US" dirty="0">
                <a:latin typeface="楷体" panose="02010609060101010101" pitchFamily="49" charset="-122"/>
                <a:ea typeface="楷体" panose="02010609060101010101" pitchFamily="49" charset="-122"/>
              </a:rPr>
              <a:t>不同特征值对应特征向量线性独立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特征空间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zh-CN" altLang="en-US" sz="2400" b="0" i="0" dirty="0" smtClean="0">
                        <a:latin typeface="Cambria Math" panose="02040503050406030204" pitchFamily="18" charset="0"/>
                      </a:rPr>
                      <m:t> </m:t>
                    </m:r>
                    <m:r>
                      <a:rPr kumimoji="1" lang="en-GB" altLang="zh-CN" sz="2400" i="1" dirty="0" smtClean="0">
                        <a:latin typeface="Cambria Math" panose="02040503050406030204" pitchFamily="18" charset="0"/>
                      </a:rPr>
                      <m:t>𝐴</m:t>
                    </m:r>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zh-CN" altLang="en-US" sz="2400" b="0" i="0" dirty="0" smtClean="0">
                        <a:latin typeface="Cambria Math" panose="02040503050406030204" pitchFamily="18" charset="0"/>
                      </a:rPr>
                      <m:t> </m:t>
                    </m:r>
                    <m:r>
                      <a:rPr kumimoji="1" lang="en-GB" altLang="zh-CN" sz="2400" i="1" dirty="0" smtClean="0">
                        <a:latin typeface="Cambria Math" panose="02040503050406030204" pitchFamily="18" charset="0"/>
                      </a:rPr>
                      <m:t>𝑛</m:t>
                    </m:r>
                    <m:r>
                      <a:rPr kumimoji="1" lang="en-GB" altLang="zh-CN" sz="2400" i="1" dirty="0" smtClean="0">
                        <a:latin typeface="Cambria Math" panose="02040503050406030204" pitchFamily="18" charset="0"/>
                      </a:rPr>
                      <m:t> × </m:t>
                    </m:r>
                    <m:r>
                      <a:rPr kumimoji="1" lang="en-GB" altLang="zh-CN" sz="2400" i="1" dirty="0" smtClean="0">
                        <a:latin typeface="Cambria Math" panose="02040503050406030204" pitchFamily="18" charset="0"/>
                      </a:rPr>
                      <m:t>𝑛</m:t>
                    </m:r>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 矩阵，</a:t>
                </a:r>
                <a14:m>
                  <m:oMath xmlns:m="http://schemas.openxmlformats.org/officeDocument/2006/math">
                    <m:r>
                      <a:rPr kumimoji="1" lang="zh-CN" altLang="en-US" sz="2400" b="0" i="0" dirty="0" smtClean="0">
                        <a:latin typeface="Cambria Math" panose="02040503050406030204" pitchFamily="18" charset="0"/>
                      </a:rPr>
                      <m:t> </m:t>
                    </m:r>
                    <m:r>
                      <a:rPr kumimoji="1" lang="en-US" altLang="zh-CN" sz="2400" i="1" dirty="0" smtClean="0">
                        <a:latin typeface="Cambria Math" panose="02040503050406030204" pitchFamily="18" charset="0"/>
                      </a:rPr>
                      <m:t>𝜆</m:t>
                    </m:r>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是一个标量。特征值</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𝜆</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的特征向量（若存在）为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𝐴𝑣</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𝑣</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的非零解。我们可以将方程写为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a:t>
                </a:r>
                <a14:m>
                  <m:oMath xmlns:m="http://schemas.openxmlformats.org/officeDocument/2006/math">
                    <m:r>
                      <a:rPr kumimoji="1" lang="zh-CN" altLang="en-US" sz="2400" b="0" i="0" dirty="0" smtClean="0">
                        <a:latin typeface="Cambria Math" panose="02040503050406030204" pitchFamily="18" charset="0"/>
                      </a:rPr>
                      <m:t> </m:t>
                    </m:r>
                    <m:r>
                      <a:rPr kumimoji="1" lang="en-US" altLang="zh-CN" sz="2400" i="1" dirty="0" smtClean="0">
                        <a:latin typeface="Cambria Math" panose="02040503050406030204" pitchFamily="18" charset="0"/>
                      </a:rPr>
                      <m:t>𝜆</m:t>
                    </m:r>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对应的特征向量为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𝑛</m:t>
                            </m:r>
                          </m:sub>
                        </m:sSub>
                      </m:e>
                    </m:d>
                    <m:r>
                      <a:rPr kumimoji="1" lang="en-US" altLang="zh-CN" sz="2400" b="0" i="1" smtClean="0">
                        <a:latin typeface="Cambria Math" panose="02040503050406030204" pitchFamily="18" charset="0"/>
                        <a:ea typeface="楷体" panose="02010609060101010101" pitchFamily="49" charset="-122"/>
                      </a:rPr>
                      <m:t>𝑣</m:t>
                    </m:r>
                    <m:r>
                      <a:rPr kumimoji="1" lang="en-US" altLang="zh-CN" sz="2400" b="0" i="1" smtClean="0">
                        <a:latin typeface="Cambria Math" panose="02040503050406030204" pitchFamily="18" charset="0"/>
                        <a:ea typeface="楷体" panose="02010609060101010101" pitchFamily="49" charset="-122"/>
                      </a:rPr>
                      <m:t>=0 </m:t>
                    </m:r>
                  </m:oMath>
                </a14:m>
                <a:r>
                  <a:rPr kumimoji="1" lang="zh-CN" altLang="en-US" sz="2400" dirty="0">
                    <a:latin typeface="楷体" panose="02010609060101010101" pitchFamily="49" charset="-122"/>
                    <a:ea typeface="楷体" panose="02010609060101010101" pitchFamily="49" charset="-122"/>
                  </a:rPr>
                  <a:t>的非平凡解。即</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𝑁𝑢𝑙</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𝑛</m:t>
                            </m:r>
                          </m:sub>
                        </m:sSub>
                      </m:e>
                    </m:d>
                  </m:oMath>
                </a14:m>
                <a:r>
                  <a:rPr kumimoji="1" lang="zh-CN" altLang="en-US" sz="2400" dirty="0">
                    <a:latin typeface="楷体" panose="02010609060101010101" pitchFamily="49" charset="-122"/>
                    <a:ea typeface="楷体" panose="02010609060101010101" pitchFamily="49" charset="-122"/>
                  </a:rPr>
                  <a:t>中的非零向量。如果没有非零解那么</a:t>
                </a:r>
                <a14:m>
                  <m:oMath xmlns:m="http://schemas.openxmlformats.org/officeDocument/2006/math">
                    <m:r>
                      <a:rPr kumimoji="1" lang="zh-CN" altLang="en-US" sz="2400" b="0" i="0" dirty="0" smtClean="0">
                        <a:latin typeface="Cambria Math" panose="02040503050406030204" pitchFamily="18" charset="0"/>
                      </a:rPr>
                      <m:t> </m:t>
                    </m:r>
                    <m:r>
                      <a:rPr kumimoji="1" lang="en-US" altLang="zh-CN" sz="2400" i="1" dirty="0">
                        <a:latin typeface="Cambria Math" panose="02040503050406030204" pitchFamily="18" charset="0"/>
                      </a:rPr>
                      <m:t>𝜆</m:t>
                    </m:r>
                    <m:r>
                      <a:rPr kumimoji="1" lang="zh-CN" altLang="en-US" sz="2400" b="0" i="1" dirty="0" smtClean="0">
                        <a:latin typeface="Cambria Math" panose="02040503050406030204" pitchFamily="18" charset="0"/>
                      </a:rPr>
                      <m:t> </m:t>
                    </m:r>
                    <m:r>
                      <a:rPr kumimoji="1" lang="zh-CN" altLang="en-US" sz="2400" i="1" dirty="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不是</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a:p>
                <a:pPr marL="0" indent="0">
                  <a:buNone/>
                </a:pPr>
                <a:endParaRPr kumimoji="1" lang="en-GB"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0655"/>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915816" y="2132856"/>
            <a:ext cx="3048000" cy="1714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特征空间</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𝑛</m:t>
                    </m:r>
                    <m:r>
                      <a:rPr kumimoji="1" lang="en-GB" altLang="zh-CN" sz="2400" i="1" dirty="0" smtClean="0">
                        <a:latin typeface="Cambria Math" panose="02040503050406030204" pitchFamily="18" charset="0"/>
                        <a:ea typeface="楷体" panose="02010609060101010101" pitchFamily="49" charset="-122"/>
                      </a:rPr>
                      <m:t> × </m:t>
                    </m:r>
                    <m:r>
                      <a:rPr kumimoji="1" lang="en-GB" altLang="zh-CN" sz="240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i="1" dirty="0" smtClean="0">
                        <a:latin typeface="Cambria Math" panose="02040503050406030204" pitchFamily="18" charset="0"/>
                        <a:ea typeface="楷体" panose="02010609060101010101" pitchFamily="49" charset="-122"/>
                      </a:rPr>
                      <m:t>𝜆</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的一个特征值。</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en-US" altLang="zh-CN" sz="2400" b="1" i="1" dirty="0" smtClean="0">
                        <a:latin typeface="Cambria Math" panose="02040503050406030204" pitchFamily="18" charset="0"/>
                        <a:ea typeface="楷体" panose="02010609060101010101" pitchFamily="49" charset="-122"/>
                      </a:rPr>
                      <m:t>𝝀</m:t>
                    </m:r>
                  </m:oMath>
                </a14:m>
                <a:r>
                  <a:rPr kumimoji="1" lang="en-GB"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特征空间</a:t>
                </a:r>
                <a:r>
                  <a:rPr kumimoji="1" lang="zh-CN" altLang="en-US" sz="2400" dirty="0">
                    <a:latin typeface="楷体" panose="02010609060101010101" pitchFamily="49" charset="-122"/>
                    <a:ea typeface="楷体" panose="02010609060101010101" pitchFamily="49" charset="-122"/>
                  </a:rPr>
                  <a:t>是方程</a:t>
                </a:r>
                <a14:m>
                  <m:oMath xmlns:m="http://schemas.openxmlformats.org/officeDocument/2006/math">
                    <m:r>
                      <a:rPr kumimoji="1" lang="en-US" altLang="zh-CN" sz="2400" i="1" dirty="0" smtClean="0">
                        <a:latin typeface="Cambria Math" panose="02040503050406030204" pitchFamily="18" charset="0"/>
                        <a:ea typeface="楷体" panose="02010609060101010101" pitchFamily="49" charset="-122"/>
                      </a:rPr>
                      <m:t>(</m:t>
                    </m:r>
                    <m:r>
                      <a:rPr kumimoji="1" lang="en-GB" altLang="zh-CN" sz="2400" i="1" dirty="0" smtClean="0">
                        <a:latin typeface="Cambria Math" panose="02040503050406030204" pitchFamily="18" charset="0"/>
                        <a:ea typeface="楷体" panose="02010609060101010101" pitchFamily="49" charset="-122"/>
                      </a:rPr>
                      <m:t>𝐴</m:t>
                    </m:r>
                    <m:r>
                      <a:rPr kumimoji="1" lang="en-GB" altLang="zh-CN" sz="2400" i="1" dirty="0" smtClean="0">
                        <a:latin typeface="Cambria Math" panose="02040503050406030204" pitchFamily="18" charset="0"/>
                        <a:ea typeface="楷体" panose="02010609060101010101" pitchFamily="49" charset="-122"/>
                      </a:rPr>
                      <m:t>−</m:t>
                    </m:r>
                    <m:r>
                      <a:rPr kumimoji="1" lang="en-GB" altLang="zh-CN" sz="2400" i="1" dirty="0" smtClean="0">
                        <a:latin typeface="Cambria Math" panose="02040503050406030204" pitchFamily="18" charset="0"/>
                        <a:ea typeface="楷体" panose="02010609060101010101" pitchFamily="49" charset="-122"/>
                      </a:rPr>
                      <m:t>𝜆</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𝐼</m:t>
                        </m:r>
                      </m:e>
                      <m:sub>
                        <m:r>
                          <a:rPr kumimoji="1" lang="en-US" altLang="zh-CN" sz="2400" b="0" i="1" dirty="0" smtClean="0">
                            <a:latin typeface="Cambria Math" panose="02040503050406030204" pitchFamily="18" charset="0"/>
                            <a:ea typeface="楷体" panose="02010609060101010101" pitchFamily="49" charset="-122"/>
                          </a:rPr>
                          <m:t>𝑛</m:t>
                        </m:r>
                      </m:sub>
                    </m:sSub>
                    <m:r>
                      <a:rPr kumimoji="1" lang="en-GB" altLang="zh-CN" sz="2400" i="1" dirty="0" smtClean="0">
                        <a:latin typeface="Cambria Math" panose="02040503050406030204" pitchFamily="18" charset="0"/>
                        <a:ea typeface="楷体" panose="02010609060101010101" pitchFamily="49" charset="-122"/>
                      </a:rPr>
                      <m:t>)</m:t>
                    </m:r>
                    <m:r>
                      <a:rPr kumimoji="1" lang="en-GB" altLang="zh-CN" sz="2400" i="1" dirty="0" smtClean="0">
                        <a:latin typeface="Cambria Math" panose="02040503050406030204" pitchFamily="18" charset="0"/>
                        <a:ea typeface="楷体" panose="02010609060101010101" pitchFamily="49" charset="-122"/>
                      </a:rPr>
                      <m:t>𝑣</m:t>
                    </m:r>
                    <m:r>
                      <a:rPr kumimoji="1" lang="en-GB" altLang="zh-CN" sz="2400" i="1" dirty="0"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的解集，即子空间</a:t>
                </a:r>
                <a14:m>
                  <m:oMath xmlns:m="http://schemas.openxmlformats.org/officeDocument/2006/math">
                    <m:r>
                      <m:rPr>
                        <m:nor/>
                      </m:rPr>
                      <a:rPr kumimoji="1" lang="en-US" altLang="zh-CN" sz="2400" i="0" dirty="0" smtClean="0">
                        <a:latin typeface="Cambria Math" panose="02040503050406030204" pitchFamily="18" charset="0"/>
                        <a:ea typeface="楷体" panose="02010609060101010101" pitchFamily="49" charset="-122"/>
                      </a:rPr>
                      <m:t>Nul</m:t>
                    </m:r>
                    <m:r>
                      <a:rPr kumimoji="1" lang="en-GB" altLang="zh-CN" sz="2400" i="1" dirty="0" smtClean="0">
                        <a:latin typeface="Cambria Math" panose="02040503050406030204" pitchFamily="18" charset="0"/>
                        <a:ea typeface="楷体" panose="02010609060101010101" pitchFamily="49" charset="-122"/>
                      </a:rPr>
                      <m:t>(</m:t>
                    </m:r>
                    <m:r>
                      <a:rPr kumimoji="1" lang="en-GB" altLang="zh-CN" sz="2400" i="1" dirty="0" smtClean="0">
                        <a:latin typeface="Cambria Math" panose="02040503050406030204" pitchFamily="18" charset="0"/>
                        <a:ea typeface="楷体" panose="02010609060101010101" pitchFamily="49" charset="-122"/>
                      </a:rPr>
                      <m:t>𝐴</m:t>
                    </m:r>
                    <m:r>
                      <a:rPr kumimoji="1" lang="en-GB" altLang="zh-CN" sz="2400" i="1" dirty="0" smtClean="0">
                        <a:latin typeface="Cambria Math" panose="02040503050406030204" pitchFamily="18" charset="0"/>
                        <a:ea typeface="楷体" panose="02010609060101010101" pitchFamily="49" charset="-122"/>
                      </a:rPr>
                      <m:t>−</m:t>
                    </m:r>
                    <m:r>
                      <a:rPr kumimoji="1" lang="en-GB" altLang="zh-CN" sz="2400" i="1" dirty="0" smtClean="0">
                        <a:latin typeface="Cambria Math" panose="02040503050406030204" pitchFamily="18" charset="0"/>
                        <a:ea typeface="楷体" panose="02010609060101010101" pitchFamily="49" charset="-122"/>
                      </a:rPr>
                      <m:t>𝜆</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𝐼</m:t>
                        </m:r>
                      </m:e>
                      <m:sub>
                        <m:r>
                          <a:rPr kumimoji="1" lang="en-US" altLang="zh-CN" sz="2400" b="0" i="1" dirty="0" smtClean="0">
                            <a:latin typeface="Cambria Math" panose="02040503050406030204" pitchFamily="18" charset="0"/>
                            <a:ea typeface="楷体" panose="02010609060101010101" pitchFamily="49" charset="-122"/>
                          </a:rPr>
                          <m:t>𝑛</m:t>
                        </m:r>
                      </m:sub>
                    </m:sSub>
                    <m:r>
                      <a:rPr kumimoji="1" lang="en-GB" altLang="zh-CN" sz="2400" i="1" dirty="0" smtClean="0">
                        <a:latin typeface="Cambria Math" panose="02040503050406030204" pitchFamily="18" charset="0"/>
                        <a:ea typeface="楷体" panose="02010609060101010101" pitchFamily="49" charset="-122"/>
                      </a:rPr>
                      <m:t>)</m:t>
                    </m:r>
                  </m:oMath>
                </a14:m>
                <a:r>
                  <a:rPr kumimoji="1" lang="zh-CN" altLang="en-GB" sz="2400" dirty="0">
                    <a:latin typeface="楷体" panose="02010609060101010101" pitchFamily="49" charset="-122"/>
                    <a:ea typeface="楷体" panose="02010609060101010101" pitchFamily="49" charset="-122"/>
                  </a:rPr>
                  <a:t>。</a:t>
                </a:r>
              </a:p>
              <a:p>
                <a:pPr marL="0" indent="0">
                  <a:buNone/>
                </a:pPr>
                <a:endParaRPr kumimoji="1" lang="zh-CN" altLang="en-GB"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注意</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由于一个非零子空间是无限的，每个特征值都有无限多个特征向量。（例如，将一个特征向量乘以一个非零标量得到一个新的特征向量）</a:t>
                </a: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𝑛</m:t>
                    </m:r>
                    <m:r>
                      <a:rPr kumimoji="1" lang="en-GB" altLang="zh-CN" sz="2400" i="1" dirty="0" smtClean="0">
                        <a:latin typeface="Cambria Math" panose="02040503050406030204" pitchFamily="18" charset="0"/>
                        <a:ea typeface="楷体" panose="02010609060101010101" pitchFamily="49" charset="-122"/>
                      </a:rPr>
                      <m:t>×</m:t>
                    </m:r>
                    <m:r>
                      <a:rPr kumimoji="1" lang="en-US" altLang="zh-CN" sz="2400" b="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a:t>
                </a:r>
              </a:p>
              <a:p>
                <a:pPr marL="514350" indent="-514350">
                  <a:buFont typeface="+mj-lt"/>
                  <a:buAutoNum type="romanUcPeriod"/>
                </a:pPr>
                <a:r>
                  <a:rPr kumimoji="1" lang="en-US" altLang="zh-CN" sz="2400" dirty="0">
                    <a:ea typeface="楷体" panose="02010609060101010101" pitchFamily="49" charset="-122"/>
                  </a:rPr>
                  <a:t> </a:t>
                </a:r>
                <a14:m>
                  <m:oMath xmlns:m="http://schemas.openxmlformats.org/officeDocument/2006/math">
                    <m:r>
                      <a:rPr kumimoji="1" lang="en-US" altLang="zh-CN" sz="2400" i="1" dirty="0"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的一个特征值当且仅当</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不可逆。</a:t>
                </a:r>
              </a:p>
              <a:p>
                <a:pPr marL="514350" indent="-514350">
                  <a:buFont typeface="+mj-lt"/>
                  <a:buAutoNum type="romanUcPeriod"/>
                </a:pPr>
                <a:r>
                  <a:rPr kumimoji="1" lang="zh-CN" altLang="en-US" sz="2400" dirty="0">
                    <a:latin typeface="楷体" panose="02010609060101010101" pitchFamily="49" charset="-122"/>
                    <a:ea typeface="楷体" panose="02010609060101010101" pitchFamily="49" charset="-122"/>
                  </a:rPr>
                  <a:t>在这种情况下</a:t>
                </a:r>
                <a:r>
                  <a:rPr kumimoji="1" lang="en-US" altLang="zh-CN"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GB" altLang="zh-CN" sz="240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en-US" altLang="zh-CN" sz="2400" i="1" dirty="0" smtClean="0">
                        <a:latin typeface="Cambria Math" panose="02040503050406030204" pitchFamily="18" charset="0"/>
                        <a:ea typeface="楷体" panose="02010609060101010101" pitchFamily="49" charset="-122"/>
                      </a:rPr>
                      <m:t>0</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特征空间是</a:t>
                </a:r>
                <a14:m>
                  <m:oMath xmlns:m="http://schemas.openxmlformats.org/officeDocument/2006/math">
                    <m:r>
                      <m:rPr>
                        <m:nor/>
                      </m:rPr>
                      <a:rPr kumimoji="1" lang="en-US" altLang="zh-CN" sz="2400" b="0" i="0" smtClean="0">
                        <a:latin typeface="Cambria Math" panose="02040503050406030204" pitchFamily="18" charset="0"/>
                        <a:ea typeface="楷体" panose="02010609060101010101" pitchFamily="49" charset="-122"/>
                      </a:rPr>
                      <m:t>Nul</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oMath>
                </a14:m>
                <a:r>
                  <a:rPr kumimoji="1" lang="zh-CN" altLang="en-GB" sz="2400" dirty="0">
                    <a:latin typeface="楷体" panose="02010609060101010101" pitchFamily="49" charset="-122"/>
                    <a:ea typeface="楷体" panose="02010609060101010101" pitchFamily="49" charset="-122"/>
                  </a:rPr>
                  <a:t>。</a:t>
                </a: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可逆</a:t>
            </a:r>
            <a:r>
              <a:rPr lang="zh-CN" altLang="en-US" dirty="0">
                <a:latin typeface="楷体" panose="02010609060101010101" pitchFamily="49" charset="-122"/>
                <a:ea typeface="楷体" panose="02010609060101010101" pitchFamily="49" charset="-122"/>
              </a:rPr>
              <a:t>矩阵定理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000" dirty="0">
                    <a:latin typeface="楷体" panose="02010609060101010101" pitchFamily="49" charset="-122"/>
                    <a:ea typeface="楷体" panose="02010609060101010101" pitchFamily="49" charset="-122"/>
                  </a:rPr>
                  <a:t>可逆矩阵定理</a:t>
                </a:r>
                <a:r>
                  <a:rPr kumimoji="1" lang="en-US" altLang="zh-CN" sz="2000" dirty="0">
                    <a:latin typeface="楷体" panose="02010609060101010101" pitchFamily="49" charset="-122"/>
                    <a:ea typeface="楷体" panose="02010609060101010101" pitchFamily="49" charset="-122"/>
                  </a:rPr>
                  <a:t>.</a:t>
                </a:r>
                <a:r>
                  <a:rPr kumimoji="1" lang="zh-CN" altLang="en-US" sz="20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000" b="0" i="0" smtClean="0">
                        <a:latin typeface="Cambria Math" panose="02040503050406030204" pitchFamily="18" charset="0"/>
                        <a:ea typeface="楷体" panose="02010609060101010101" pitchFamily="49" charset="-122"/>
                      </a:rPr>
                      <m:t> </m:t>
                    </m:r>
                    <m:r>
                      <a:rPr kumimoji="1" lang="en-US" altLang="zh-CN" sz="2000" b="0" i="1" smtClean="0">
                        <a:latin typeface="Cambria Math" panose="02040503050406030204" pitchFamily="18" charset="0"/>
                        <a:ea typeface="楷体" panose="02010609060101010101" pitchFamily="49" charset="-122"/>
                      </a:rPr>
                      <m:t>𝐴</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000" b="0" i="0" smtClean="0">
                        <a:latin typeface="Cambria Math" panose="02040503050406030204" pitchFamily="18" charset="0"/>
                        <a:ea typeface="楷体" panose="02010609060101010101" pitchFamily="49" charset="-122"/>
                      </a:rPr>
                      <m:t> </m:t>
                    </m:r>
                    <m:r>
                      <a:rPr kumimoji="1" lang="en-US" altLang="zh-CN" sz="2000" b="0" i="1" smtClean="0">
                        <a:latin typeface="Cambria Math" panose="02040503050406030204" pitchFamily="18" charset="0"/>
                        <a:ea typeface="楷体" panose="02010609060101010101" pitchFamily="49" charset="-122"/>
                      </a:rPr>
                      <m:t>𝑛</m:t>
                    </m:r>
                    <m:r>
                      <a:rPr kumimoji="1" lang="en-US" altLang="zh-CN" sz="2000" b="0" i="1" smtClean="0">
                        <a:latin typeface="Cambria Math" panose="02040503050406030204" pitchFamily="18" charset="0"/>
                        <a:ea typeface="楷体" panose="02010609060101010101" pitchFamily="49" charset="-122"/>
                      </a:rPr>
                      <m:t> × </m:t>
                    </m:r>
                    <m:r>
                      <a:rPr kumimoji="1" lang="en-US" altLang="zh-CN" sz="2000" b="0" i="1" smtClean="0">
                        <a:latin typeface="Cambria Math" panose="02040503050406030204" pitchFamily="18" charset="0"/>
                        <a:ea typeface="楷体" panose="02010609060101010101" pitchFamily="49" charset="-122"/>
                      </a:rPr>
                      <m:t>𝑛</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矩阵，设</a:t>
                </a:r>
                <a14:m>
                  <m:oMath xmlns:m="http://schemas.openxmlformats.org/officeDocument/2006/math">
                    <m:r>
                      <a:rPr kumimoji="1" lang="en-US" altLang="zh-CN" sz="2000" b="0" i="0" smtClean="0">
                        <a:latin typeface="Cambria Math" panose="02040503050406030204" pitchFamily="18" charset="0"/>
                        <a:ea typeface="楷体" panose="02010609060101010101" pitchFamily="49" charset="-122"/>
                      </a:rPr>
                      <m:t> </m:t>
                    </m:r>
                    <m:r>
                      <a:rPr kumimoji="1" lang="en-US" altLang="zh-CN" sz="2000" b="0" i="1" smtClean="0">
                        <a:latin typeface="Cambria Math" panose="02040503050406030204" pitchFamily="18" charset="0"/>
                        <a:ea typeface="楷体" panose="02010609060101010101" pitchFamily="49" charset="-122"/>
                      </a:rPr>
                      <m:t>𝑇</m:t>
                    </m:r>
                    <m:r>
                      <a:rPr kumimoji="1" lang="en-US" altLang="zh-CN" sz="2000" b="0" i="1" smtClean="0">
                        <a:latin typeface="Cambria Math" panose="02040503050406030204" pitchFamily="18" charset="0"/>
                        <a:ea typeface="楷体" panose="02010609060101010101" pitchFamily="49" charset="-122"/>
                      </a:rPr>
                      <m:t>:</m:t>
                    </m:r>
                    <m:sSup>
                      <m:sSupPr>
                        <m:ctrlPr>
                          <a:rPr kumimoji="1" lang="en-US" altLang="zh-CN" sz="2000" b="0" i="1" smtClean="0">
                            <a:latin typeface="Cambria Math" panose="02040503050406030204" pitchFamily="18" charset="0"/>
                            <a:ea typeface="楷体" panose="02010609060101010101" pitchFamily="49" charset="-122"/>
                          </a:rPr>
                        </m:ctrlPr>
                      </m:sSupPr>
                      <m:e>
                        <m:r>
                          <a:rPr kumimoji="1" lang="en-US" altLang="zh-CN" sz="2000" b="0" i="1" smtClean="0">
                            <a:latin typeface="Cambria Math" panose="02040503050406030204" pitchFamily="18" charset="0"/>
                            <a:ea typeface="楷体" panose="02010609060101010101" pitchFamily="49" charset="-122"/>
                          </a:rPr>
                          <m:t>𝑅</m:t>
                        </m:r>
                      </m:e>
                      <m:sup>
                        <m:r>
                          <a:rPr kumimoji="1" lang="en-US" altLang="zh-CN" sz="2000" b="0" i="1" smtClean="0">
                            <a:latin typeface="Cambria Math" panose="02040503050406030204" pitchFamily="18" charset="0"/>
                            <a:ea typeface="楷体" panose="02010609060101010101" pitchFamily="49" charset="-122"/>
                          </a:rPr>
                          <m:t>𝑛</m:t>
                        </m:r>
                      </m:sup>
                    </m:sSup>
                    <m:r>
                      <a:rPr kumimoji="1" lang="en-US" altLang="zh-CN" sz="2000" b="0" i="1" smtClean="0">
                        <a:latin typeface="Cambria Math" panose="02040503050406030204" pitchFamily="18" charset="0"/>
                        <a:ea typeface="楷体" panose="02010609060101010101" pitchFamily="49" charset="-122"/>
                      </a:rPr>
                      <m:t>→</m:t>
                    </m:r>
                    <m:sSup>
                      <m:sSupPr>
                        <m:ctrlPr>
                          <a:rPr kumimoji="1" lang="en-US" altLang="zh-CN" sz="2000" b="0" i="1" smtClean="0">
                            <a:latin typeface="Cambria Math" panose="02040503050406030204" pitchFamily="18" charset="0"/>
                            <a:ea typeface="楷体" panose="02010609060101010101" pitchFamily="49" charset="-122"/>
                          </a:rPr>
                        </m:ctrlPr>
                      </m:sSupPr>
                      <m:e>
                        <m:r>
                          <a:rPr kumimoji="1" lang="en-US" altLang="zh-CN" sz="2000" b="0" i="1" smtClean="0">
                            <a:latin typeface="Cambria Math" panose="02040503050406030204" pitchFamily="18" charset="0"/>
                            <a:ea typeface="楷体" panose="02010609060101010101" pitchFamily="49" charset="-122"/>
                          </a:rPr>
                          <m:t>𝑅</m:t>
                        </m:r>
                      </m:e>
                      <m:sup>
                        <m:r>
                          <a:rPr kumimoji="1" lang="en-US" altLang="zh-CN" sz="2000" b="0" i="1" smtClean="0">
                            <a:latin typeface="Cambria Math" panose="02040503050406030204" pitchFamily="18" charset="0"/>
                            <a:ea typeface="楷体" panose="02010609060101010101" pitchFamily="49" charset="-122"/>
                          </a:rPr>
                          <m:t>𝑛</m:t>
                        </m:r>
                      </m:sup>
                    </m:sSup>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是矩阵变换</a:t>
                </a:r>
                <a14:m>
                  <m:oMath xmlns:m="http://schemas.openxmlformats.org/officeDocument/2006/math">
                    <m:r>
                      <a:rPr kumimoji="1" lang="en-US" altLang="zh-CN" sz="2000" b="0" i="0" dirty="0" smtClean="0">
                        <a:latin typeface="Cambria Math" panose="02040503050406030204" pitchFamily="18" charset="0"/>
                        <a:ea typeface="楷体" panose="02010609060101010101" pitchFamily="49" charset="-122"/>
                      </a:rPr>
                      <m:t> </m:t>
                    </m:r>
                    <m:r>
                      <a:rPr kumimoji="1" lang="en-GB" altLang="zh-CN" sz="2000" i="1" dirty="0" smtClean="0">
                        <a:latin typeface="Cambria Math" panose="02040503050406030204" pitchFamily="18" charset="0"/>
                        <a:ea typeface="楷体" panose="02010609060101010101" pitchFamily="49" charset="-122"/>
                      </a:rPr>
                      <m:t>𝑇</m:t>
                    </m:r>
                    <m:r>
                      <a:rPr kumimoji="1" lang="en-GB" altLang="zh-CN" sz="2000" i="1" dirty="0" smtClean="0">
                        <a:latin typeface="Cambria Math" panose="02040503050406030204" pitchFamily="18" charset="0"/>
                        <a:ea typeface="楷体" panose="02010609060101010101" pitchFamily="49" charset="-122"/>
                      </a:rPr>
                      <m:t>(</m:t>
                    </m:r>
                    <m:r>
                      <a:rPr kumimoji="1" lang="en-GB" altLang="zh-CN" sz="2000" i="1" dirty="0" smtClean="0">
                        <a:latin typeface="Cambria Math" panose="02040503050406030204" pitchFamily="18" charset="0"/>
                        <a:ea typeface="楷体" panose="02010609060101010101" pitchFamily="49" charset="-122"/>
                      </a:rPr>
                      <m:t>𝑥</m:t>
                    </m:r>
                    <m:r>
                      <a:rPr kumimoji="1" lang="en-GB" altLang="zh-CN" sz="2000" i="1" dirty="0" smtClean="0">
                        <a:latin typeface="Cambria Math" panose="02040503050406030204" pitchFamily="18" charset="0"/>
                        <a:ea typeface="楷体" panose="02010609060101010101" pitchFamily="49" charset="-122"/>
                      </a:rPr>
                      <m:t>) = </m:t>
                    </m:r>
                    <m:r>
                      <a:rPr kumimoji="1" lang="en-GB" altLang="zh-CN" sz="2000" i="1" dirty="0" smtClean="0">
                        <a:latin typeface="Cambria Math" panose="02040503050406030204" pitchFamily="18" charset="0"/>
                        <a:ea typeface="楷体" panose="02010609060101010101" pitchFamily="49" charset="-122"/>
                      </a:rPr>
                      <m:t>𝐴𝑥</m:t>
                    </m:r>
                  </m:oMath>
                </a14:m>
                <a:r>
                  <a:rPr kumimoji="1" lang="zh-CN" altLang="en-GB" sz="2000" dirty="0">
                    <a:latin typeface="楷体" panose="02010609060101010101" pitchFamily="49" charset="-122"/>
                    <a:ea typeface="楷体" panose="02010609060101010101" pitchFamily="49" charset="-122"/>
                  </a:rPr>
                  <a:t>。</a:t>
                </a:r>
                <a:r>
                  <a:rPr kumimoji="1" lang="zh-CN" altLang="en-US" sz="2000" dirty="0">
                    <a:latin typeface="楷体" panose="02010609060101010101" pitchFamily="49" charset="-122"/>
                    <a:ea typeface="楷体" panose="02010609060101010101" pitchFamily="49" charset="-122"/>
                  </a:rPr>
                  <a:t>以下陈述是等价的：</a:t>
                </a:r>
                <a:endParaRPr kumimoji="1" lang="en-US" altLang="zh-CN" sz="2000" dirty="0">
                  <a:latin typeface="楷体" panose="02010609060101010101" pitchFamily="49" charset="-122"/>
                  <a:ea typeface="楷体" panose="02010609060101010101" pitchFamily="49" charset="-122"/>
                </a:endParaRPr>
              </a:p>
              <a:p>
                <a:pPr marL="0" indent="0">
                  <a:buNone/>
                </a:pPr>
                <a:r>
                  <a:rPr kumimoji="1" lang="en-US" altLang="zh-CN" sz="2000" dirty="0">
                    <a:latin typeface="楷体" panose="02010609060101010101" pitchFamily="49" charset="-122"/>
                    <a:ea typeface="楷体" panose="02010609060101010101" pitchFamily="49" charset="-122"/>
                  </a:rPr>
                  <a:t>1.</a:t>
                </a:r>
                <a14:m>
                  <m:oMath xmlns:m="http://schemas.openxmlformats.org/officeDocument/2006/math">
                    <m:r>
                      <a:rPr kumimoji="1" lang="en-GB" altLang="zh-CN" sz="2000" i="1" dirty="0" smtClean="0">
                        <a:latin typeface="Cambria Math" panose="02040503050406030204" pitchFamily="18" charset="0"/>
                        <a:ea typeface="楷体" panose="02010609060101010101" pitchFamily="49" charset="-122"/>
                      </a:rPr>
                      <m:t>𝐴</m:t>
                    </m:r>
                    <m:r>
                      <a:rPr kumimoji="1" lang="en-US" altLang="zh-CN" sz="2000" b="0" i="1" dirty="0"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是可逆的。</a:t>
                </a:r>
              </a:p>
              <a:p>
                <a:pPr marL="0" indent="0">
                  <a:buNone/>
                </a:pPr>
                <a:r>
                  <a:rPr kumimoji="1" lang="en-US" altLang="zh-CN" sz="2000" dirty="0">
                    <a:latin typeface="楷体" panose="02010609060101010101" pitchFamily="49" charset="-122"/>
                    <a:ea typeface="楷体" panose="02010609060101010101" pitchFamily="49" charset="-122"/>
                  </a:rPr>
                  <a:t>2.</a:t>
                </a:r>
                <a14:m>
                  <m:oMath xmlns:m="http://schemas.openxmlformats.org/officeDocument/2006/math">
                    <m:r>
                      <a:rPr kumimoji="1" lang="en-US" altLang="zh-CN" sz="2000" b="0" i="1" smtClean="0">
                        <a:latin typeface="Cambria Math" panose="02040503050406030204" pitchFamily="18" charset="0"/>
                        <a:ea typeface="楷体" panose="02010609060101010101" pitchFamily="49" charset="-122"/>
                      </a:rPr>
                      <m:t>𝐴</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有</a:t>
                </a:r>
                <a14:m>
                  <m:oMath xmlns:m="http://schemas.openxmlformats.org/officeDocument/2006/math">
                    <m:r>
                      <a:rPr kumimoji="1" lang="en-US" altLang="zh-CN" sz="2000" b="0" i="0" dirty="0" smtClean="0">
                        <a:latin typeface="Cambria Math" panose="02040503050406030204" pitchFamily="18" charset="0"/>
                        <a:ea typeface="楷体" panose="02010609060101010101" pitchFamily="49" charset="-122"/>
                      </a:rPr>
                      <m:t> </m:t>
                    </m:r>
                    <m:r>
                      <a:rPr kumimoji="1" lang="en-US" altLang="zh-CN" sz="2000" b="0" i="1" dirty="0" smtClean="0">
                        <a:latin typeface="Cambria Math" panose="02040503050406030204" pitchFamily="18" charset="0"/>
                        <a:ea typeface="楷体" panose="02010609060101010101" pitchFamily="49" charset="-122"/>
                      </a:rPr>
                      <m:t>𝑛</m:t>
                    </m:r>
                    <m:r>
                      <a:rPr kumimoji="1" lang="en-US" altLang="zh-CN" sz="2000" b="0" i="1" dirty="0"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个主元。</a:t>
                </a:r>
              </a:p>
              <a:p>
                <a:pPr marL="0" indent="0">
                  <a:buNone/>
                </a:pPr>
                <a:r>
                  <a:rPr kumimoji="1" lang="en-US" altLang="zh-CN" sz="2000" dirty="0">
                    <a:latin typeface="楷体" panose="02010609060101010101" pitchFamily="49" charset="-122"/>
                    <a:ea typeface="楷体" panose="02010609060101010101" pitchFamily="49" charset="-122"/>
                  </a:rPr>
                  <a:t>3.</a:t>
                </a:r>
                <a14:m>
                  <m:oMath xmlns:m="http://schemas.openxmlformats.org/officeDocument/2006/math">
                    <m:r>
                      <m:rPr>
                        <m:nor/>
                      </m:rPr>
                      <a:rPr kumimoji="1" lang="en-US" altLang="zh-CN" sz="2000" b="0" i="0" smtClean="0">
                        <a:latin typeface="Cambria Math" panose="02040503050406030204" pitchFamily="18" charset="0"/>
                        <a:ea typeface="楷体" panose="02010609060101010101" pitchFamily="49" charset="-122"/>
                      </a:rPr>
                      <m:t>Nul</m:t>
                    </m:r>
                    <m:d>
                      <m:dPr>
                        <m:ctrlPr>
                          <a:rPr kumimoji="1" lang="en-US" altLang="zh-CN" sz="2000" b="0" i="1" smtClean="0">
                            <a:latin typeface="Cambria Math" panose="02040503050406030204" pitchFamily="18" charset="0"/>
                            <a:ea typeface="楷体" panose="02010609060101010101" pitchFamily="49" charset="-122"/>
                          </a:rPr>
                        </m:ctrlPr>
                      </m:dPr>
                      <m:e>
                        <m:r>
                          <a:rPr kumimoji="1" lang="en-US" altLang="zh-CN" sz="2000" b="0" i="1" smtClean="0">
                            <a:latin typeface="Cambria Math" panose="02040503050406030204" pitchFamily="18" charset="0"/>
                            <a:ea typeface="楷体" panose="02010609060101010101" pitchFamily="49" charset="-122"/>
                          </a:rPr>
                          <m:t>𝐴</m:t>
                        </m:r>
                      </m:e>
                    </m:d>
                    <m:r>
                      <a:rPr kumimoji="1" lang="en-US" altLang="zh-CN" sz="2000" b="0" i="1" smtClean="0">
                        <a:latin typeface="Cambria Math" panose="02040503050406030204" pitchFamily="18" charset="0"/>
                        <a:ea typeface="楷体" panose="02010609060101010101" pitchFamily="49" charset="-122"/>
                      </a:rPr>
                      <m:t>={0}</m:t>
                    </m:r>
                  </m:oMath>
                </a14:m>
                <a:r>
                  <a:rPr kumimoji="1" lang="zh-CN" altLang="en-GB" sz="2000" dirty="0">
                    <a:latin typeface="楷体" panose="02010609060101010101" pitchFamily="49" charset="-122"/>
                    <a:ea typeface="楷体" panose="02010609060101010101" pitchFamily="49" charset="-122"/>
                  </a:rPr>
                  <a:t>。</a:t>
                </a:r>
              </a:p>
              <a:p>
                <a:pPr marL="0" indent="0">
                  <a:buNone/>
                </a:pPr>
                <a:r>
                  <a:rPr kumimoji="1" lang="en-GB" altLang="zh-CN" sz="2000" dirty="0">
                    <a:latin typeface="楷体" panose="02010609060101010101" pitchFamily="49" charset="-122"/>
                    <a:ea typeface="楷体" panose="02010609060101010101" pitchFamily="49" charset="-122"/>
                  </a:rPr>
                  <a:t>4.</a:t>
                </a:r>
                <a14:m>
                  <m:oMath xmlns:m="http://schemas.openxmlformats.org/officeDocument/2006/math">
                    <m:r>
                      <a:rPr kumimoji="1" lang="en-US" altLang="zh-CN" sz="2000" b="0" i="1" smtClean="0">
                        <a:latin typeface="Cambria Math" panose="02040503050406030204" pitchFamily="18" charset="0"/>
                        <a:ea typeface="楷体" panose="02010609060101010101" pitchFamily="49" charset="-122"/>
                      </a:rPr>
                      <m:t>𝐴</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的列是线性独立的。</a:t>
                </a:r>
              </a:p>
              <a:p>
                <a:pPr marL="0" indent="0">
                  <a:buNone/>
                </a:pPr>
                <a:r>
                  <a:rPr kumimoji="1" lang="en-US" altLang="zh-CN" sz="2000" dirty="0">
                    <a:latin typeface="楷体" panose="02010609060101010101" pitchFamily="49" charset="-122"/>
                    <a:ea typeface="楷体" panose="02010609060101010101" pitchFamily="49" charset="-122"/>
                  </a:rPr>
                  <a:t>5.</a:t>
                </a:r>
                <a14:m>
                  <m:oMath xmlns:m="http://schemas.openxmlformats.org/officeDocument/2006/math">
                    <m:r>
                      <a:rPr kumimoji="1" lang="en-US" altLang="zh-CN" sz="2000" b="0" i="1" smtClean="0">
                        <a:latin typeface="Cambria Math" panose="02040503050406030204" pitchFamily="18" charset="0"/>
                        <a:ea typeface="楷体" panose="02010609060101010101" pitchFamily="49" charset="-122"/>
                      </a:rPr>
                      <m:t>𝐴</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的列张成</a:t>
                </a:r>
                <a14:m>
                  <m:oMath xmlns:m="http://schemas.openxmlformats.org/officeDocument/2006/math">
                    <m:sSup>
                      <m:sSupPr>
                        <m:ctrlPr>
                          <a:rPr kumimoji="1" lang="en-US" altLang="zh-CN" sz="2000" b="0" i="1" smtClean="0">
                            <a:latin typeface="Cambria Math" panose="02040503050406030204" pitchFamily="18" charset="0"/>
                            <a:ea typeface="楷体" panose="02010609060101010101" pitchFamily="49" charset="-122"/>
                          </a:rPr>
                        </m:ctrlPr>
                      </m:sSupPr>
                      <m:e>
                        <m:r>
                          <a:rPr kumimoji="1" lang="en-US" altLang="zh-CN" sz="2000" b="0" i="1" smtClean="0">
                            <a:latin typeface="Cambria Math" panose="02040503050406030204" pitchFamily="18" charset="0"/>
                            <a:ea typeface="楷体" panose="02010609060101010101" pitchFamily="49" charset="-122"/>
                          </a:rPr>
                          <m:t>𝑅</m:t>
                        </m:r>
                      </m:e>
                      <m:sup>
                        <m:r>
                          <a:rPr kumimoji="1" lang="en-US" altLang="zh-CN" sz="2000" b="0" i="1" smtClean="0">
                            <a:latin typeface="Cambria Math" panose="02040503050406030204" pitchFamily="18" charset="0"/>
                            <a:ea typeface="楷体" panose="02010609060101010101" pitchFamily="49" charset="-122"/>
                          </a:rPr>
                          <m:t>𝑛</m:t>
                        </m:r>
                      </m:sup>
                    </m:sSup>
                  </m:oMath>
                </a14:m>
                <a:r>
                  <a:rPr kumimoji="1" lang="zh-CN" altLang="en-GB" sz="2000" dirty="0">
                    <a:latin typeface="楷体" panose="02010609060101010101" pitchFamily="49" charset="-122"/>
                    <a:ea typeface="楷体" panose="02010609060101010101" pitchFamily="49" charset="-122"/>
                  </a:rPr>
                  <a:t>。</a:t>
                </a:r>
              </a:p>
              <a:p>
                <a:pPr marL="0" indent="0">
                  <a:buNone/>
                </a:pPr>
                <a:r>
                  <a:rPr kumimoji="1" lang="en-GB" altLang="zh-CN" sz="2000" dirty="0">
                    <a:latin typeface="楷体" panose="02010609060101010101" pitchFamily="49" charset="-122"/>
                    <a:ea typeface="楷体" panose="02010609060101010101" pitchFamily="49" charset="-122"/>
                  </a:rPr>
                  <a:t>6.</a:t>
                </a:r>
                <a:r>
                  <a:rPr kumimoji="1" lang="zh-CN" altLang="en-US" sz="2000" dirty="0">
                    <a:latin typeface="楷体" panose="02010609060101010101" pitchFamily="49" charset="-122"/>
                    <a:ea typeface="楷体" panose="02010609060101010101" pitchFamily="49" charset="-122"/>
                  </a:rPr>
                  <a:t>对于</a:t>
                </a:r>
                <a14:m>
                  <m:oMath xmlns:m="http://schemas.openxmlformats.org/officeDocument/2006/math">
                    <m:r>
                      <a:rPr kumimoji="1" lang="en-US" altLang="zh-CN" sz="2000" b="0" i="0" smtClean="0">
                        <a:latin typeface="Cambria Math" panose="02040503050406030204" pitchFamily="18" charset="0"/>
                        <a:ea typeface="楷体" panose="02010609060101010101" pitchFamily="49" charset="-122"/>
                      </a:rPr>
                      <m:t> </m:t>
                    </m:r>
                    <m:sSup>
                      <m:sSupPr>
                        <m:ctrlPr>
                          <a:rPr kumimoji="1" lang="en-US" altLang="zh-CN" sz="2000" b="0" i="1" smtClean="0">
                            <a:latin typeface="Cambria Math" panose="02040503050406030204" pitchFamily="18" charset="0"/>
                            <a:ea typeface="楷体" panose="02010609060101010101" pitchFamily="49" charset="-122"/>
                          </a:rPr>
                        </m:ctrlPr>
                      </m:sSupPr>
                      <m:e>
                        <m:r>
                          <a:rPr kumimoji="1" lang="en-US" altLang="zh-CN" sz="2000" b="0" i="1" smtClean="0">
                            <a:latin typeface="Cambria Math" panose="02040503050406030204" pitchFamily="18" charset="0"/>
                            <a:ea typeface="楷体" panose="02010609060101010101" pitchFamily="49" charset="-122"/>
                          </a:rPr>
                          <m:t>𝑅</m:t>
                        </m:r>
                      </m:e>
                      <m:sup>
                        <m:r>
                          <a:rPr kumimoji="1" lang="en-US" altLang="zh-CN" sz="2000" b="0" i="1" smtClean="0">
                            <a:latin typeface="Cambria Math" panose="02040503050406030204" pitchFamily="18" charset="0"/>
                            <a:ea typeface="楷体" panose="02010609060101010101" pitchFamily="49" charset="-122"/>
                          </a:rPr>
                          <m:t>𝑛</m:t>
                        </m:r>
                      </m:sup>
                    </m:sSup>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中的每个</a:t>
                </a:r>
                <a14:m>
                  <m:oMath xmlns:m="http://schemas.openxmlformats.org/officeDocument/2006/math">
                    <m:r>
                      <a:rPr kumimoji="1" lang="en-US" altLang="zh-CN" sz="2000" b="0" i="0" smtClean="0">
                        <a:latin typeface="Cambria Math" panose="02040503050406030204" pitchFamily="18" charset="0"/>
                        <a:ea typeface="楷体" panose="02010609060101010101" pitchFamily="49" charset="-122"/>
                      </a:rPr>
                      <m:t> </m:t>
                    </m:r>
                    <m:r>
                      <a:rPr kumimoji="1" lang="en-US" altLang="zh-CN" sz="2000" b="0" i="1" smtClean="0">
                        <a:latin typeface="Cambria Math" panose="02040503050406030204" pitchFamily="18" charset="0"/>
                        <a:ea typeface="楷体" panose="02010609060101010101" pitchFamily="49" charset="-122"/>
                      </a:rPr>
                      <m:t>𝑏</m:t>
                    </m:r>
                  </m:oMath>
                </a14:m>
                <a:r>
                  <a:rPr kumimoji="1" lang="zh-CN" altLang="en-US" sz="2000" dirty="0">
                    <a:latin typeface="楷体" panose="02010609060101010101" pitchFamily="49" charset="-122"/>
                    <a:ea typeface="楷体" panose="02010609060101010101" pitchFamily="49" charset="-122"/>
                  </a:rPr>
                  <a:t>，</a:t>
                </a:r>
                <a14:m>
                  <m:oMath xmlns:m="http://schemas.openxmlformats.org/officeDocument/2006/math">
                    <m:r>
                      <a:rPr kumimoji="1" lang="en-US" altLang="zh-CN" sz="2000" b="0" i="1" dirty="0" smtClean="0">
                        <a:latin typeface="Cambria Math" panose="02040503050406030204" pitchFamily="18" charset="0"/>
                        <a:ea typeface="楷体" panose="02010609060101010101" pitchFamily="49" charset="-122"/>
                      </a:rPr>
                      <m:t>𝐴𝑥</m:t>
                    </m:r>
                    <m:r>
                      <a:rPr kumimoji="1" lang="en-US" altLang="zh-CN" sz="2000" b="0" i="1" dirty="0" smtClean="0">
                        <a:latin typeface="Cambria Math" panose="02040503050406030204" pitchFamily="18" charset="0"/>
                        <a:ea typeface="楷体" panose="02010609060101010101" pitchFamily="49" charset="-122"/>
                      </a:rPr>
                      <m:t>=</m:t>
                    </m:r>
                    <m:r>
                      <a:rPr kumimoji="1" lang="en-US" altLang="zh-CN" sz="2000" b="0" i="1" dirty="0" smtClean="0">
                        <a:latin typeface="Cambria Math" panose="02040503050406030204" pitchFamily="18" charset="0"/>
                        <a:ea typeface="楷体" panose="02010609060101010101" pitchFamily="49" charset="-122"/>
                      </a:rPr>
                      <m:t>𝑏</m:t>
                    </m:r>
                    <m:r>
                      <a:rPr kumimoji="1" lang="en-US" altLang="zh-CN" sz="2000" b="0" i="1" dirty="0"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有唯一解。</a:t>
                </a:r>
              </a:p>
              <a:p>
                <a:pPr marL="0" indent="0">
                  <a:buNone/>
                </a:pPr>
                <a:r>
                  <a:rPr kumimoji="1" lang="en-US" altLang="zh-CN" sz="2000" dirty="0">
                    <a:latin typeface="楷体" panose="02010609060101010101" pitchFamily="49" charset="-122"/>
                    <a:ea typeface="楷体" panose="02010609060101010101" pitchFamily="49" charset="-122"/>
                  </a:rPr>
                  <a:t>7.</a:t>
                </a:r>
                <a14:m>
                  <m:oMath xmlns:m="http://schemas.openxmlformats.org/officeDocument/2006/math">
                    <m:r>
                      <a:rPr kumimoji="1" lang="en-US" altLang="zh-CN" sz="2000" b="0" i="1" smtClean="0">
                        <a:latin typeface="Cambria Math" panose="02040503050406030204" pitchFamily="18" charset="0"/>
                        <a:ea typeface="楷体" panose="02010609060101010101" pitchFamily="49" charset="-122"/>
                      </a:rPr>
                      <m:t>𝑇</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是可逆的。</a:t>
                </a:r>
              </a:p>
              <a:p>
                <a:pPr marL="0" indent="0">
                  <a:buNone/>
                </a:pPr>
                <a:r>
                  <a:rPr kumimoji="1" lang="en-US" altLang="zh-CN" sz="2000" dirty="0">
                    <a:latin typeface="楷体" panose="02010609060101010101" pitchFamily="49" charset="-122"/>
                    <a:ea typeface="楷体" panose="02010609060101010101" pitchFamily="49" charset="-122"/>
                  </a:rPr>
                  <a:t>8.</a:t>
                </a:r>
                <a14:m>
                  <m:oMath xmlns:m="http://schemas.openxmlformats.org/officeDocument/2006/math">
                    <m:r>
                      <a:rPr kumimoji="1" lang="en-US" altLang="zh-CN" sz="2000" b="0" i="1" smtClean="0">
                        <a:latin typeface="Cambria Math" panose="02040503050406030204" pitchFamily="18" charset="0"/>
                        <a:ea typeface="楷体" panose="02010609060101010101" pitchFamily="49" charset="-122"/>
                      </a:rPr>
                      <m:t>𝑇</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是单射的。</a:t>
                </a:r>
              </a:p>
              <a:p>
                <a:pPr marL="0" indent="0">
                  <a:buNone/>
                </a:pPr>
                <a:r>
                  <a:rPr kumimoji="1" lang="en-US" altLang="zh-CN" sz="2000" dirty="0">
                    <a:latin typeface="楷体" panose="02010609060101010101" pitchFamily="49" charset="-122"/>
                    <a:ea typeface="楷体" panose="02010609060101010101" pitchFamily="49" charset="-122"/>
                  </a:rPr>
                  <a:t>9.</a:t>
                </a:r>
                <a14:m>
                  <m:oMath xmlns:m="http://schemas.openxmlformats.org/officeDocument/2006/math">
                    <m:r>
                      <a:rPr kumimoji="1" lang="en-US" altLang="zh-CN" sz="2000" b="0" i="1" smtClean="0">
                        <a:latin typeface="Cambria Math" panose="02040503050406030204" pitchFamily="18" charset="0"/>
                        <a:ea typeface="楷体" panose="02010609060101010101" pitchFamily="49" charset="-122"/>
                      </a:rPr>
                      <m:t>𝑇</m:t>
                    </m:r>
                    <m:r>
                      <a:rPr kumimoji="1" lang="en-US" altLang="zh-CN" sz="2000" b="0" i="1" smtClean="0">
                        <a:latin typeface="Cambria Math" panose="02040503050406030204" pitchFamily="18" charset="0"/>
                        <a:ea typeface="楷体" panose="02010609060101010101" pitchFamily="49" charset="-122"/>
                      </a:rPr>
                      <m:t> </m:t>
                    </m:r>
                  </m:oMath>
                </a14:m>
                <a:r>
                  <a:rPr kumimoji="1" lang="zh-CN" altLang="en-US" sz="2000" dirty="0">
                    <a:latin typeface="楷体" panose="02010609060101010101" pitchFamily="49" charset="-122"/>
                    <a:ea typeface="楷体" panose="02010609060101010101" pitchFamily="49" charset="-122"/>
                  </a:rPr>
                  <a:t>是满射的。</a:t>
                </a:r>
              </a:p>
              <a:p>
                <a:pPr marL="0" indent="0">
                  <a:buNone/>
                </a:pPr>
                <a:r>
                  <a:rPr kumimoji="1" lang="en-US" altLang="zh-CN" sz="2000" dirty="0">
                    <a:latin typeface="楷体" panose="02010609060101010101" pitchFamily="49" charset="-122"/>
                    <a:ea typeface="楷体" panose="02010609060101010101" pitchFamily="49" charset="-122"/>
                  </a:rPr>
                  <a:t>10.</a:t>
                </a:r>
                <a14:m>
                  <m:oMath xmlns:m="http://schemas.openxmlformats.org/officeDocument/2006/math">
                    <m:func>
                      <m:funcPr>
                        <m:ctrlPr>
                          <a:rPr kumimoji="1" lang="en-US" altLang="zh-CN" sz="2000" b="0" i="1" smtClean="0">
                            <a:latin typeface="Cambria Math" panose="02040503050406030204" pitchFamily="18" charset="0"/>
                            <a:ea typeface="楷体" panose="02010609060101010101" pitchFamily="49" charset="-122"/>
                          </a:rPr>
                        </m:ctrlPr>
                      </m:funcPr>
                      <m:fName>
                        <m:r>
                          <m:rPr>
                            <m:sty m:val="p"/>
                          </m:rPr>
                          <a:rPr kumimoji="1" lang="en-US" altLang="zh-CN" sz="2000" b="0" i="0" smtClean="0">
                            <a:latin typeface="Cambria Math" panose="02040503050406030204" pitchFamily="18" charset="0"/>
                            <a:ea typeface="楷体" panose="02010609060101010101" pitchFamily="49" charset="-122"/>
                          </a:rPr>
                          <m:t>det</m:t>
                        </m:r>
                      </m:fName>
                      <m:e>
                        <m:d>
                          <m:dPr>
                            <m:ctrlPr>
                              <a:rPr kumimoji="1" lang="en-US" altLang="zh-CN" sz="2000" b="0" i="1" smtClean="0">
                                <a:latin typeface="Cambria Math" panose="02040503050406030204" pitchFamily="18" charset="0"/>
                                <a:ea typeface="楷体" panose="02010609060101010101" pitchFamily="49" charset="-122"/>
                              </a:rPr>
                            </m:ctrlPr>
                          </m:dPr>
                          <m:e>
                            <m:r>
                              <a:rPr kumimoji="1" lang="en-US" altLang="zh-CN" sz="2000" b="0" i="1" smtClean="0">
                                <a:latin typeface="Cambria Math" panose="02040503050406030204" pitchFamily="18" charset="0"/>
                                <a:ea typeface="楷体" panose="02010609060101010101" pitchFamily="49" charset="-122"/>
                              </a:rPr>
                              <m:t>𝐴</m:t>
                            </m:r>
                          </m:e>
                        </m:d>
                      </m:e>
                    </m:func>
                    <m:r>
                      <a:rPr kumimoji="1" lang="en-US" altLang="zh-CN" sz="2000" b="0" i="1" smtClean="0">
                        <a:latin typeface="Cambria Math" panose="02040503050406030204" pitchFamily="18" charset="0"/>
                        <a:ea typeface="楷体" panose="02010609060101010101" pitchFamily="49" charset="-122"/>
                      </a:rPr>
                      <m:t>≠0</m:t>
                    </m:r>
                  </m:oMath>
                </a14:m>
                <a:r>
                  <a:rPr kumimoji="1" lang="zh-CN" altLang="en-GB" sz="2000" dirty="0">
                    <a:latin typeface="楷体" panose="02010609060101010101" pitchFamily="49" charset="-122"/>
                    <a:ea typeface="楷体" panose="02010609060101010101" pitchFamily="49" charset="-122"/>
                  </a:rPr>
                  <a:t>。</a:t>
                </a:r>
              </a:p>
              <a:p>
                <a:pPr marL="0" indent="0">
                  <a:buNone/>
                </a:pPr>
                <a:r>
                  <a:rPr kumimoji="1" lang="en-GB" altLang="zh-CN" sz="2000" dirty="0">
                    <a:solidFill>
                      <a:srgbClr val="FF0000"/>
                    </a:solidFill>
                    <a:latin typeface="楷体" panose="02010609060101010101" pitchFamily="49" charset="-122"/>
                    <a:ea typeface="楷体" panose="02010609060101010101" pitchFamily="49" charset="-122"/>
                  </a:rPr>
                  <a:t>11.</a:t>
                </a:r>
                <a14:m>
                  <m:oMath xmlns:m="http://schemas.openxmlformats.org/officeDocument/2006/math">
                    <m:r>
                      <a:rPr kumimoji="1" lang="en-US" altLang="zh-CN" sz="2000" b="0" i="1" smtClean="0">
                        <a:solidFill>
                          <a:srgbClr val="FF0000"/>
                        </a:solidFill>
                        <a:latin typeface="Cambria Math" panose="02040503050406030204" pitchFamily="18" charset="0"/>
                        <a:ea typeface="楷体" panose="02010609060101010101" pitchFamily="49" charset="-122"/>
                      </a:rPr>
                      <m:t>0 </m:t>
                    </m:r>
                  </m:oMath>
                </a14:m>
                <a:r>
                  <a:rPr kumimoji="1" lang="zh-CN" altLang="en-US" sz="2000" dirty="0">
                    <a:solidFill>
                      <a:srgbClr val="FF0000"/>
                    </a:solidFill>
                    <a:latin typeface="楷体" panose="02010609060101010101" pitchFamily="49" charset="-122"/>
                    <a:ea typeface="楷体" panose="02010609060101010101" pitchFamily="49" charset="-122"/>
                  </a:rPr>
                  <a:t>不是</a:t>
                </a:r>
                <a14:m>
                  <m:oMath xmlns:m="http://schemas.openxmlformats.org/officeDocument/2006/math">
                    <m:r>
                      <a:rPr kumimoji="1" lang="en-US" altLang="zh-CN" sz="2000" b="0" i="0" smtClean="0">
                        <a:solidFill>
                          <a:srgbClr val="FF0000"/>
                        </a:solidFill>
                        <a:latin typeface="Cambria Math" panose="02040503050406030204" pitchFamily="18" charset="0"/>
                        <a:ea typeface="楷体" panose="02010609060101010101" pitchFamily="49" charset="-122"/>
                      </a:rPr>
                      <m:t> </m:t>
                    </m:r>
                    <m:r>
                      <a:rPr kumimoji="1" lang="en-US" altLang="zh-CN" sz="2000" b="0" i="1" smtClean="0">
                        <a:solidFill>
                          <a:srgbClr val="FF0000"/>
                        </a:solidFill>
                        <a:latin typeface="Cambria Math" panose="02040503050406030204" pitchFamily="18" charset="0"/>
                        <a:ea typeface="楷体" panose="02010609060101010101" pitchFamily="49" charset="-122"/>
                      </a:rPr>
                      <m:t>𝐴</m:t>
                    </m:r>
                    <m:r>
                      <a:rPr kumimoji="1" lang="en-US" altLang="zh-CN" sz="2000" b="0" i="1" smtClean="0">
                        <a:solidFill>
                          <a:srgbClr val="FF0000"/>
                        </a:solidFill>
                        <a:latin typeface="Cambria Math" panose="02040503050406030204" pitchFamily="18" charset="0"/>
                        <a:ea typeface="楷体" panose="02010609060101010101" pitchFamily="49" charset="-122"/>
                      </a:rPr>
                      <m:t> </m:t>
                    </m:r>
                  </m:oMath>
                </a14:m>
                <a:r>
                  <a:rPr kumimoji="1" lang="zh-CN" altLang="en-US" sz="2000" dirty="0">
                    <a:solidFill>
                      <a:srgbClr val="FF0000"/>
                    </a:solidFill>
                    <a:latin typeface="楷体" panose="02010609060101010101" pitchFamily="49" charset="-122"/>
                    <a:ea typeface="楷体" panose="02010609060101010101" pitchFamily="49" charset="-122"/>
                  </a:rPr>
                  <a:t>的特征值。</a:t>
                </a: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pPr lvl="1" algn="ctr"/>
            <a:r>
              <a:rPr lang="en-US" altLang="zh-CN" dirty="0">
                <a:latin typeface="Gill Sans MT" panose="020B0502020104020203" pitchFamily="34" charset="0"/>
                <a:ea typeface="+mn-ea"/>
              </a:rPr>
              <a:t>5.2</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特征多项式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特征多项式</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a:t>
                </a: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func>
                        <m:funcPr>
                          <m:ctrlPr>
                            <a:rPr kumimoji="1" lang="en-US" altLang="zh-CN" sz="2400" b="0" i="1" smtClean="0">
                              <a:latin typeface="Cambria Math" panose="02040503050406030204" pitchFamily="18" charset="0"/>
                              <a:ea typeface="楷体" panose="02010609060101010101" pitchFamily="49" charset="-122"/>
                            </a:rPr>
                          </m:ctrlPr>
                        </m:funcPr>
                        <m:fName>
                          <m:r>
                            <m:rPr>
                              <m:sty m:val="p"/>
                            </m:rPr>
                            <a:rPr kumimoji="1" lang="en-US" altLang="zh-CN" sz="2400" b="0" i="0" smtClean="0">
                              <a:latin typeface="Cambria Math" panose="02040503050406030204" pitchFamily="18" charset="0"/>
                              <a:ea typeface="楷体" panose="02010609060101010101" pitchFamily="49" charset="-122"/>
                            </a:rPr>
                            <m:t>det</m:t>
                          </m:r>
                        </m:fName>
                        <m:e>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𝑛</m:t>
                                  </m:r>
                                </m:sub>
                              </m:sSub>
                            </m:e>
                          </m:d>
                        </m:e>
                      </m:func>
                      <m:r>
                        <a:rPr kumimoji="1" lang="en-US" altLang="zh-CN" sz="2400" b="0" i="1" smtClean="0">
                          <a:latin typeface="Cambria Math" panose="02040503050406030204" pitchFamily="18" charset="0"/>
                          <a:ea typeface="楷体" panose="02010609060101010101" pitchFamily="49" charset="-122"/>
                        </a:rPr>
                        <m:t>.</m:t>
                      </m:r>
                    </m:oMath>
                  </m:oMathPara>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求如下矩阵的特征多项式：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347864" y="2710281"/>
            <a:ext cx="1947292" cy="11512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645720" y="3645024"/>
            <a:ext cx="6499003" cy="2339641"/>
          </a:xfrm>
          <a:prstGeom prst="rect">
            <a:avLst/>
          </a:prstGeom>
        </p:spPr>
      </p:pic>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特征多项式</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a:t>
                </a: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func>
                        <m:funcPr>
                          <m:ctrlPr>
                            <a:rPr kumimoji="1" lang="en-US" altLang="zh-CN" sz="2400" b="0" i="1" smtClean="0">
                              <a:latin typeface="Cambria Math" panose="02040503050406030204" pitchFamily="18" charset="0"/>
                              <a:ea typeface="楷体" panose="02010609060101010101" pitchFamily="49" charset="-122"/>
                            </a:rPr>
                          </m:ctrlPr>
                        </m:funcPr>
                        <m:fName>
                          <m:r>
                            <m:rPr>
                              <m:sty m:val="p"/>
                            </m:rPr>
                            <a:rPr kumimoji="1" lang="en-US" altLang="zh-CN" sz="2400" b="0" i="0" smtClean="0">
                              <a:latin typeface="Cambria Math" panose="02040503050406030204" pitchFamily="18" charset="0"/>
                              <a:ea typeface="楷体" panose="02010609060101010101" pitchFamily="49" charset="-122"/>
                            </a:rPr>
                            <m:t>det</m:t>
                          </m:r>
                        </m:fName>
                        <m:e>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𝑛</m:t>
                                  </m:r>
                                </m:sub>
                              </m:sSub>
                            </m:e>
                          </m:d>
                        </m:e>
                      </m:func>
                      <m:r>
                        <a:rPr kumimoji="1" lang="en-US" altLang="zh-CN" sz="2400" b="0" i="1" smtClean="0">
                          <a:latin typeface="Cambria Math" panose="02040503050406030204" pitchFamily="18" charset="0"/>
                          <a:ea typeface="楷体" panose="02010609060101010101" pitchFamily="49" charset="-122"/>
                        </a:rPr>
                        <m:t>.</m:t>
                      </m:r>
                    </m:oMath>
                  </m:oMathPara>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求如下矩阵的特征多项式：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展开第三列</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特征多项式的要点在于可以用来计算特征值。</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4"/>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3347864" y="2710281"/>
            <a:ext cx="1947292" cy="11512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特征多项式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定理（特征值为特征多项式的根）</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r>
                      <m:rPr>
                        <m:sty m:val="p"/>
                      </m:rPr>
                      <a:rPr kumimoji="1" lang="en-US" altLang="zh-CN" sz="2400" b="0" i="0" smtClean="0">
                        <a:latin typeface="Cambria Math" panose="02040503050406030204" pitchFamily="18" charset="0"/>
                        <a:ea typeface="楷体" panose="02010609060101010101" pitchFamily="49" charset="-122"/>
                      </a:rPr>
                      <m:t>det</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𝑛</m:t>
                        </m:r>
                      </m:sub>
                    </m:sSub>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0</m:t>
                        </m:r>
                      </m:sub>
                    </m:sSub>
                  </m:oMath>
                </a14:m>
                <a:r>
                  <a:rPr kumimoji="1" lang="zh-CN" altLang="en-US" sz="2400" dirty="0">
                    <a:latin typeface="楷体" panose="02010609060101010101" pitchFamily="49" charset="-122"/>
                    <a:ea typeface="楷体" panose="02010609060101010101" pitchFamily="49" charset="-122"/>
                  </a:rPr>
                  <a:t>为特征值当且仅当</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𝑓</m:t>
                    </m:r>
                    <m:d>
                      <m:dPr>
                        <m:ctrlPr>
                          <a:rPr kumimoji="1" lang="en-US" altLang="zh-CN" sz="2400" i="1">
                            <a:latin typeface="Cambria Math" panose="02040503050406030204" pitchFamily="18" charset="0"/>
                            <a:ea typeface="楷体" panose="02010609060101010101" pitchFamily="49" charset="-122"/>
                          </a:rPr>
                        </m:ctrlPr>
                      </m:dPr>
                      <m:e>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i="1">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0</m:t>
                            </m:r>
                          </m:sub>
                        </m:sSub>
                      </m:e>
                    </m:d>
                    <m:r>
                      <a:rPr kumimoji="1" lang="en-US" altLang="zh-CN" sz="2400" b="0" i="1" smtClean="0">
                        <a:latin typeface="Cambria Math" panose="02040503050406030204" pitchFamily="18" charset="0"/>
                        <a:ea typeface="楷体" panose="02010609060101010101" pitchFamily="49" charset="-122"/>
                      </a:rPr>
                      <m:t>=0.</m:t>
                    </m:r>
                  </m:oMath>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5.</a:t>
            </a:r>
            <a:r>
              <a:rPr lang="zh-CN" altLang="en-US" dirty="0">
                <a:latin typeface="Gill Sans MT" panose="020B0502020104020203" pitchFamily="34" charset="0"/>
                <a:sym typeface="+mn-ea"/>
              </a:rPr>
              <a:t> </a:t>
            </a:r>
            <a:r>
              <a:rPr lang="zh-CN" altLang="en-US" dirty="0">
                <a:latin typeface="楷体" panose="02010609060101010101" pitchFamily="49" charset="-122"/>
                <a:ea typeface="楷体" panose="02010609060101010101" pitchFamily="49" charset="-122"/>
                <a:sym typeface="+mn-ea"/>
              </a:rPr>
              <a:t>特征值与特征向量</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lvl="1">
              <a:buFont typeface="Wingdings" panose="05000000000000000000" pitchFamily="2" charset="2"/>
              <a:buChar char="Ø"/>
            </a:pPr>
            <a:r>
              <a:rPr lang="en-US" altLang="zh-CN" dirty="0">
                <a:latin typeface="Gill Sans MT" panose="020B0502020104020203" pitchFamily="34" charset="0"/>
                <a:ea typeface="+mn-ea"/>
              </a:rPr>
              <a:t>5.1</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特征值与特征向量</a:t>
            </a:r>
          </a:p>
          <a:p>
            <a:pPr lvl="1">
              <a:buFont typeface="Wingdings" panose="05000000000000000000" pitchFamily="2" charset="2"/>
              <a:buChar char="Ø"/>
            </a:pPr>
            <a:r>
              <a:rPr lang="en-US" altLang="zh-CN" dirty="0">
                <a:latin typeface="Gill Sans MT" panose="020B0502020104020203" pitchFamily="34" charset="0"/>
                <a:ea typeface="+mn-ea"/>
              </a:rPr>
              <a:t>5.2</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特征多项式</a:t>
            </a:r>
          </a:p>
          <a:p>
            <a:pPr lvl="1">
              <a:buFont typeface="Wingdings" panose="05000000000000000000" pitchFamily="2" charset="2"/>
              <a:buChar char="Ø"/>
            </a:pPr>
            <a:r>
              <a:rPr lang="en-US" altLang="zh-CN" dirty="0">
                <a:latin typeface="Gill Sans MT" panose="020B0502020104020203" pitchFamily="34" charset="0"/>
                <a:ea typeface="+mn-ea"/>
              </a:rPr>
              <a:t>5.3</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相似性</a:t>
            </a:r>
          </a:p>
          <a:p>
            <a:pPr lvl="1">
              <a:buFont typeface="Wingdings" panose="05000000000000000000" pitchFamily="2" charset="2"/>
              <a:buChar char="Ø"/>
            </a:pPr>
            <a:r>
              <a:rPr lang="en-US" dirty="0">
                <a:latin typeface="Gill Sans MT" panose="020B0502020104020203" pitchFamily="34" charset="0"/>
                <a:ea typeface="+mn-ea"/>
              </a:rPr>
              <a:t>5.4</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对角化</a:t>
            </a:r>
          </a:p>
          <a:p>
            <a:pPr lvl="1">
              <a:buFont typeface="Wingdings" panose="05000000000000000000" pitchFamily="2" charset="2"/>
              <a:buChar char="Ø"/>
            </a:pPr>
            <a:r>
              <a:rPr lang="en-US" dirty="0">
                <a:latin typeface="Gill Sans MT" panose="020B0502020104020203" pitchFamily="34" charset="0"/>
                <a:ea typeface="+mn-ea"/>
              </a:rPr>
              <a:t>5.5</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复特征值</a:t>
            </a:r>
          </a:p>
          <a:p>
            <a:pPr lvl="1">
              <a:buFont typeface="Wingdings" panose="05000000000000000000" pitchFamily="2" charset="2"/>
              <a:buChar char="Ø"/>
            </a:pPr>
            <a:r>
              <a:rPr lang="en-US" altLang="zh-CN" dirty="0">
                <a:latin typeface="Gill Sans MT" panose="020B0502020104020203" pitchFamily="34" charset="0"/>
                <a:ea typeface="+mn-ea"/>
              </a:rPr>
              <a:t>5.6</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幂算法</a:t>
            </a:r>
          </a:p>
          <a:p>
            <a:pPr lvl="1">
              <a:buFont typeface="Wingdings" panose="05000000000000000000" pitchFamily="2" charset="2"/>
              <a:buChar char="Ø"/>
            </a:pPr>
            <a:r>
              <a:rPr lang="en-US" altLang="zh-CN" dirty="0">
                <a:latin typeface="Gill Sans MT" panose="020B0502020104020203" pitchFamily="34" charset="0"/>
                <a:ea typeface="+mn-ea"/>
              </a:rPr>
              <a:t>5.7</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随机矩阵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特征多项式</a:t>
            </a:r>
          </a:p>
        </p:txBody>
      </p:sp>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求解如下矩阵的特征值和特征向量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3"/>
          <a:stretch>
            <a:fillRect/>
          </a:stretch>
        </p:blipFill>
        <p:spPr>
          <a:xfrm>
            <a:off x="2843808" y="1988840"/>
            <a:ext cx="1944216" cy="7680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特征多项式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求解如下矩阵的特征值和特征向量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我们可以直接求解特征多项式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𝜆</m:t>
                        </m:r>
                      </m:e>
                      <m:sup>
                        <m:r>
                          <a:rPr kumimoji="1" lang="en-US" altLang="zh-CN" sz="2400" b="0" i="1" smtClean="0">
                            <a:latin typeface="Cambria Math" panose="02040503050406030204" pitchFamily="18" charset="0"/>
                            <a:ea typeface="楷体" panose="02010609060101010101" pitchFamily="49" charset="-122"/>
                          </a:rPr>
                          <m:t>2</m:t>
                        </m:r>
                      </m:sup>
                    </m:sSup>
                    <m:r>
                      <a:rPr kumimoji="1" lang="en-US" altLang="zh-CN" sz="2400" b="0" i="1" smtClean="0">
                        <a:latin typeface="Cambria Math" panose="02040503050406030204" pitchFamily="18" charset="0"/>
                        <a:ea typeface="楷体" panose="02010609060101010101" pitchFamily="49" charset="-122"/>
                      </a:rPr>
                      <m:t>−6</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+1=0.</m:t>
                    </m:r>
                  </m:oMath>
                </a14:m>
                <a:r>
                  <a:rPr kumimoji="1" lang="zh-CN" altLang="en-US" sz="2400" dirty="0">
                    <a:latin typeface="楷体" panose="02010609060101010101" pitchFamily="49" charset="-122"/>
                    <a:ea typeface="楷体" panose="02010609060101010101" pitchFamily="49" charset="-122"/>
                  </a:rPr>
                  <a:t>解得</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代回原矩阵方程即可求得特征向量。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843808" y="1988840"/>
            <a:ext cx="1944216" cy="768085"/>
          </a:xfrm>
          <a:prstGeom prst="rect">
            <a:avLst/>
          </a:prstGeom>
        </p:spPr>
      </p:pic>
      <p:pic>
        <p:nvPicPr>
          <p:cNvPr id="6" name="图片 5"/>
          <p:cNvPicPr>
            <a:picLocks noChangeAspect="1"/>
          </p:cNvPicPr>
          <p:nvPr/>
        </p:nvPicPr>
        <p:blipFill>
          <a:blip r:embed="rId5"/>
          <a:stretch>
            <a:fillRect/>
          </a:stretch>
        </p:blipFill>
        <p:spPr>
          <a:xfrm>
            <a:off x="1907704" y="3789040"/>
            <a:ext cx="3589784" cy="842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的迹</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m:rPr>
                        <m:nor/>
                      </m:rPr>
                      <a:rPr kumimoji="1" lang="en-US" altLang="zh-CN" sz="2400" b="0" i="0" smtClean="0">
                        <a:latin typeface="Cambria Math" panose="02040503050406030204" pitchFamily="18" charset="0"/>
                        <a:ea typeface="楷体" panose="02010609060101010101" pitchFamily="49" charset="-122"/>
                      </a:rPr>
                      <m:t>Tr</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𝐴</m:t>
                        </m:r>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的对角线元素求和。</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043608" y="2060848"/>
            <a:ext cx="7241028" cy="21602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的迹</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m:rPr>
                        <m:nor/>
                      </m:rPr>
                      <a:rPr kumimoji="1" lang="en-US" altLang="zh-CN" sz="2400" b="0" i="0" smtClean="0">
                        <a:latin typeface="Cambria Math" panose="02040503050406030204" pitchFamily="18" charset="0"/>
                        <a:ea typeface="楷体" panose="02010609060101010101" pitchFamily="49" charset="-122"/>
                      </a:rPr>
                      <m:t>Tr</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𝐴</m:t>
                        </m:r>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的对角线元素求和。</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 </m:t>
                    </m:r>
                    <m:r>
                      <a:rPr kumimoji="1" lang="en-US" altLang="zh-CN" sz="2400" i="1">
                        <a:latin typeface="Cambria Math" panose="02040503050406030204" pitchFamily="18" charset="0"/>
                        <a:ea typeface="楷体" panose="02010609060101010101" pitchFamily="49" charset="-122"/>
                      </a:rPr>
                      <m:t>𝑛</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r>
                      <m:rPr>
                        <m:sty m:val="p"/>
                      </m:rPr>
                      <a:rPr kumimoji="1" lang="en-US" altLang="zh-CN" sz="2400" b="0" i="0" smtClean="0">
                        <a:latin typeface="Cambria Math" panose="02040503050406030204" pitchFamily="18" charset="0"/>
                        <a:ea typeface="楷体" panose="02010609060101010101" pitchFamily="49" charset="-122"/>
                      </a:rPr>
                      <m:t>det</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𝑛</m:t>
                        </m:r>
                      </m:sub>
                    </m:sSub>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a:t>
                </a:r>
                <a:r>
                  <a:rPr kumimoji="1" lang="en-US" altLang="zh-CN" sz="2400" dirty="0">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𝑓</m:t>
                    </m:r>
                    <m:d>
                      <m:dPr>
                        <m:ctrlPr>
                          <a:rPr kumimoji="1" lang="en-US" altLang="zh-CN" sz="2400" i="1">
                            <a:latin typeface="Cambria Math" panose="02040503050406030204" pitchFamily="18" charset="0"/>
                            <a:ea typeface="楷体" panose="02010609060101010101" pitchFamily="49" charset="-122"/>
                          </a:rPr>
                        </m:ctrlPr>
                      </m:dPr>
                      <m:e>
                        <m:r>
                          <a:rPr kumimoji="1" lang="en-US" altLang="zh-CN" sz="2400" i="1">
                            <a:latin typeface="Cambria Math" panose="02040503050406030204" pitchFamily="18" charset="0"/>
                            <a:ea typeface="楷体" panose="02010609060101010101" pitchFamily="49" charset="-122"/>
                          </a:rPr>
                          <m:t>𝜆</m:t>
                        </m:r>
                      </m:e>
                    </m:d>
                  </m:oMath>
                </a14:m>
                <a:r>
                  <a:rPr kumimoji="1" lang="zh-CN" altLang="en-US" sz="2400" dirty="0">
                    <a:latin typeface="楷体" panose="02010609060101010101" pitchFamily="49" charset="-122"/>
                    <a:ea typeface="楷体" panose="02010609060101010101" pitchFamily="49" charset="-122"/>
                  </a:rPr>
                  <a:t>为一个多项式，且形式如下：</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043608" y="2060848"/>
            <a:ext cx="7241028" cy="2160240"/>
          </a:xfrm>
          <a:prstGeom prst="rect">
            <a:avLst/>
          </a:prstGeom>
        </p:spPr>
      </p:pic>
      <p:pic>
        <p:nvPicPr>
          <p:cNvPr id="7" name="图片 6"/>
          <p:cNvPicPr>
            <a:picLocks noChangeAspect="1"/>
          </p:cNvPicPr>
          <p:nvPr/>
        </p:nvPicPr>
        <p:blipFill>
          <a:blip r:embed="rId4"/>
          <a:stretch>
            <a:fillRect/>
          </a:stretch>
        </p:blipFill>
        <p:spPr>
          <a:xfrm>
            <a:off x="1214414" y="5445224"/>
            <a:ext cx="6057900" cy="635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迹与特征多项式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求矩阵</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𝐴</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的特征多项式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3059832" y="2060848"/>
            <a:ext cx="2088232" cy="10169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迹与特征多项式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求矩阵</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𝐴</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的特征多项式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根据上述定理，我们有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3059832" y="2060848"/>
            <a:ext cx="2088232" cy="1016996"/>
          </a:xfrm>
          <a:prstGeom prst="rect">
            <a:avLst/>
          </a:prstGeom>
        </p:spPr>
      </p:pic>
      <p:pic>
        <p:nvPicPr>
          <p:cNvPr id="7" name="图片 6"/>
          <p:cNvPicPr>
            <a:picLocks noChangeAspect="1"/>
          </p:cNvPicPr>
          <p:nvPr/>
        </p:nvPicPr>
        <p:blipFill>
          <a:blip r:embed="rId4"/>
          <a:stretch>
            <a:fillRect/>
          </a:stretch>
        </p:blipFill>
        <p:spPr>
          <a:xfrm>
            <a:off x="225913" y="4293096"/>
            <a:ext cx="8460887" cy="56073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迹与特征多项式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推论</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为上三角或下三角矩阵，那么</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的特征值为其对角线元素的值。</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证明</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假设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3×3 </m:t>
                    </m:r>
                  </m:oMath>
                </a14:m>
                <a:r>
                  <a:rPr kumimoji="1" lang="zh-CN" altLang="en-US" sz="2400" dirty="0">
                    <a:latin typeface="楷体" panose="02010609060101010101" pitchFamily="49" charset="-122"/>
                    <a:ea typeface="楷体" panose="02010609060101010101" pitchFamily="49" charset="-122"/>
                  </a:rPr>
                  <a:t>的上三角矩阵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由于</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𝐼</m:t>
                        </m:r>
                      </m:e>
                      <m:sub>
                        <m:r>
                          <a:rPr kumimoji="1" lang="en-US" altLang="zh-CN" sz="2400" b="0" i="1" smtClean="0">
                            <a:latin typeface="Cambria Math" panose="02040503050406030204" pitchFamily="18" charset="0"/>
                            <a:ea typeface="楷体" panose="02010609060101010101" pitchFamily="49" charset="-122"/>
                          </a:rPr>
                          <m:t>3</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仍为上三角矩阵，行列式的值为对角线元素相乘。</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的根为</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𝑎</m:t>
                        </m:r>
                      </m:e>
                      <m:sub>
                        <m:r>
                          <a:rPr kumimoji="1" lang="en-US" altLang="zh-CN" sz="2400" b="0" i="1" smtClean="0">
                            <a:latin typeface="Cambria Math" panose="02040503050406030204" pitchFamily="18" charset="0"/>
                            <a:ea typeface="楷体" panose="02010609060101010101" pitchFamily="49" charset="-122"/>
                          </a:rPr>
                          <m:t>11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𝑎</m:t>
                        </m:r>
                      </m:e>
                      <m:sub>
                        <m:r>
                          <a:rPr kumimoji="1" lang="en-US" altLang="zh-CN" sz="2400" b="0" i="1" smtClean="0">
                            <a:latin typeface="Cambria Math" panose="02040503050406030204" pitchFamily="18" charset="0"/>
                            <a:ea typeface="楷体" panose="02010609060101010101" pitchFamily="49" charset="-122"/>
                          </a:rPr>
                          <m:t>22</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𝑎</m:t>
                        </m:r>
                      </m:e>
                      <m:sub>
                        <m:r>
                          <a:rPr kumimoji="1" lang="en-US" altLang="zh-CN" sz="2400" b="0" i="1" smtClean="0">
                            <a:latin typeface="Cambria Math" panose="02040503050406030204" pitchFamily="18" charset="0"/>
                            <a:ea typeface="楷体" panose="02010609060101010101" pitchFamily="49" charset="-122"/>
                          </a:rPr>
                          <m:t>33</m:t>
                        </m:r>
                      </m:sub>
                    </m:sSub>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2025"/>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043608" y="3212976"/>
            <a:ext cx="6368628" cy="1361324"/>
          </a:xfrm>
          <a:prstGeom prst="rect">
            <a:avLst/>
          </a:prstGeom>
        </p:spPr>
      </p:pic>
      <p:pic>
        <p:nvPicPr>
          <p:cNvPr id="5" name="图片 4"/>
          <p:cNvPicPr>
            <a:picLocks noChangeAspect="1"/>
          </p:cNvPicPr>
          <p:nvPr/>
        </p:nvPicPr>
        <p:blipFill>
          <a:blip r:embed="rId5"/>
          <a:stretch>
            <a:fillRect/>
          </a:stretch>
        </p:blipFill>
        <p:spPr>
          <a:xfrm>
            <a:off x="1835696" y="5373216"/>
            <a:ext cx="4292600" cy="609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0180" y="1340485"/>
                <a:ext cx="8843010" cy="5328285"/>
              </a:xfrm>
            </p:spPr>
            <p:txBody>
              <a:bodyPr/>
              <a:lstStyle/>
              <a:p>
                <a:pPr>
                  <a:buFont typeface="Wingdings" panose="05000000000000000000" pitchFamily="2" charset="2"/>
                  <a:buChar char="Ø"/>
                </a:pPr>
                <a14:m>
                  <m:oMath xmlns:m="http://schemas.openxmlformats.org/officeDocument/2006/math">
                    <m:r>
                      <m:rPr>
                        <m:nor/>
                      </m:rPr>
                      <a:rPr lang="en-US" altLang="zh-CN" i="0" dirty="0">
                        <a:latin typeface="Cambria Math" panose="02040503050406030204" pitchFamily="18" charset="0"/>
                      </a:rPr>
                      <m:t>tr</m:t>
                    </m:r>
                    <m:d>
                      <m:dPr>
                        <m:ctrlPr>
                          <a:rPr lang="en-US" altLang="zh-CN" i="1" dirty="0" smtClean="0">
                            <a:latin typeface="Cambria Math" panose="02040503050406030204" pitchFamily="18" charset="0"/>
                          </a:rPr>
                        </m:ctrlPr>
                      </m:dPr>
                      <m:e>
                        <m:r>
                          <a:rPr lang="en-US" altLang="zh-CN" i="1" dirty="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e>
                    </m:d>
                    <m:r>
                      <a:rPr lang="en-US" altLang="zh-CN" b="0" i="1" dirty="0" smtClean="0">
                        <a:latin typeface="Cambria Math" panose="02040503050406030204" pitchFamily="18" charset="0"/>
                      </a:rPr>
                      <m:t>=</m:t>
                    </m:r>
                    <m:r>
                      <m:rPr>
                        <m:nor/>
                      </m:rPr>
                      <a:rPr lang="en-US" altLang="zh-CN" b="0" i="0" dirty="0" smtClean="0">
                        <a:latin typeface="Cambria Math" panose="02040503050406030204" pitchFamily="18" charset="0"/>
                      </a:rPr>
                      <m:t>tr</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𝑡𝑟</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m:t>
                        </m:r>
                      </m:e>
                    </m:d>
                  </m:oMath>
                </a14:m>
                <a:endParaRPr lang="en-US" altLang="zh-CN" b="0" dirty="0">
                  <a:latin typeface="楷体" panose="02010609060101010101" pitchFamily="49" charset="-122"/>
                  <a:ea typeface="楷体" panose="02010609060101010101" pitchFamily="49" charset="-122"/>
                </a:endParaRPr>
              </a:p>
              <a:p>
                <a:pPr>
                  <a:buFont typeface="Wingdings" panose="05000000000000000000" pitchFamily="2" charset="2"/>
                  <a:buChar char="Ø"/>
                </a:pPr>
                <a14:m>
                  <m:oMath xmlns:m="http://schemas.openxmlformats.org/officeDocument/2006/math">
                    <m:r>
                      <m:rPr>
                        <m:nor/>
                      </m:rPr>
                      <a:rPr lang="en-US" altLang="zh-CN" i="0" dirty="0">
                        <a:latin typeface="Cambria Math" panose="02040503050406030204" pitchFamily="18" charset="0"/>
                      </a:rPr>
                      <m:t>tr</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𝛼</m:t>
                        </m:r>
                        <m:r>
                          <a:rPr lang="en-US" altLang="zh-CN" i="1" dirty="0">
                            <a:latin typeface="Cambria Math" panose="02040503050406030204" pitchFamily="18" charset="0"/>
                          </a:rPr>
                          <m:t>𝐴</m:t>
                        </m:r>
                      </m:e>
                    </m:d>
                    <m:r>
                      <a:rPr lang="en-US" altLang="zh-CN" i="1" dirty="0">
                        <a:latin typeface="Cambria Math" panose="02040503050406030204" pitchFamily="18" charset="0"/>
                      </a:rPr>
                      <m:t>=</m:t>
                    </m:r>
                    <m:r>
                      <a:rPr lang="en-US" altLang="zh-CN" b="0" i="1" dirty="0" smtClean="0">
                        <a:latin typeface="Cambria Math" panose="02040503050406030204" pitchFamily="18" charset="0"/>
                      </a:rPr>
                      <m:t>𝛼</m:t>
                    </m:r>
                    <m:r>
                      <m:rPr>
                        <m:nor/>
                      </m:rPr>
                      <a:rPr lang="en-US" altLang="zh-CN" i="0" dirty="0">
                        <a:latin typeface="Cambria Math" panose="02040503050406030204" pitchFamily="18" charset="0"/>
                      </a:rPr>
                      <m:t>tr</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𝐴</m:t>
                        </m:r>
                      </m:e>
                    </m:d>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m:t>
                    </m:r>
                    <m:r>
                      <a:rPr lang="en-US" altLang="zh-CN" dirty="0">
                        <a:latin typeface="Cambria Math" panose="02040503050406030204" pitchFamily="18" charset="0"/>
                      </a:rPr>
                      <m:t>ℝ</m:t>
                    </m:r>
                  </m:oMath>
                </a14:m>
                <a:endParaRPr lang="en-US" altLang="zh-CN" dirty="0">
                  <a:latin typeface="楷体" panose="02010609060101010101" pitchFamily="49" charset="-122"/>
                  <a:ea typeface="楷体" panose="02010609060101010101" pitchFamily="49" charset="-122"/>
                </a:endParaRPr>
              </a:p>
              <a:p>
                <a:pPr>
                  <a:buFont typeface="Wingdings" panose="05000000000000000000" pitchFamily="2" charset="2"/>
                  <a:buChar char="Ø"/>
                </a:pPr>
                <a14:m>
                  <m:oMath xmlns:m="http://schemas.openxmlformats.org/officeDocument/2006/math">
                    <m:r>
                      <m:rPr>
                        <m:nor/>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b="0" dirty="0">
                  <a:latin typeface="楷体" panose="02010609060101010101" pitchFamily="49" charset="-122"/>
                  <a:ea typeface="楷体" panose="02010609060101010101" pitchFamily="49" charset="-122"/>
                </a:endParaRPr>
              </a:p>
              <a:p>
                <a:pPr>
                  <a:buFont typeface="Wingdings" panose="05000000000000000000" pitchFamily="2" charset="2"/>
                  <a:buChar char="Ø"/>
                </a:pPr>
                <a14:m>
                  <m:oMath xmlns:m="http://schemas.openxmlformats.org/officeDocument/2006/math">
                    <m:r>
                      <m:rPr>
                        <m:nor/>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𝐴𝐵</m:t>
                        </m:r>
                      </m:e>
                    </m:d>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𝐵𝐴</m:t>
                        </m:r>
                      </m:e>
                    </m:d>
                  </m:oMath>
                </a14:m>
                <a:endParaRPr lang="en-US" altLang="zh-CN" b="0" i="1" dirty="0">
                  <a:latin typeface="楷体" panose="02010609060101010101" pitchFamily="49" charset="-122"/>
                  <a:ea typeface="楷体" panose="02010609060101010101" pitchFamily="49" charset="-122"/>
                </a:endParaRPr>
              </a:p>
              <a:p>
                <a:pPr>
                  <a:buFont typeface="Wingdings" panose="05000000000000000000" pitchFamily="2" charset="2"/>
                  <a:buChar char="Ø"/>
                </a:pPr>
                <a14:m>
                  <m:oMath xmlns:m="http://schemas.openxmlformats.org/officeDocument/2006/math">
                    <m:r>
                      <m:rPr>
                        <m:nor/>
                      </m:rPr>
                      <a:rPr lang="en-US" altLang="zh-CN" i="0" smtClean="0">
                        <a:latin typeface="Cambria Math" panose="02040503050406030204" pitchFamily="18" charset="0"/>
                      </a:rPr>
                      <m:t>tr</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𝐴𝐾𝐿</m:t>
                        </m:r>
                      </m:e>
                    </m:d>
                    <m:r>
                      <a:rPr lang="en-US" altLang="zh-CN" i="1">
                        <a:latin typeface="Cambria Math" panose="02040503050406030204" pitchFamily="18" charset="0"/>
                      </a:rPr>
                      <m:t>=</m:t>
                    </m:r>
                    <m:r>
                      <m:rPr>
                        <m:nor/>
                      </m:rPr>
                      <a:rPr lang="en-US" altLang="zh-CN" i="0">
                        <a:latin typeface="Cambria Math" panose="02040503050406030204" pitchFamily="18" charset="0"/>
                      </a:rPr>
                      <m:t>tr</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𝐾𝐿𝐴</m:t>
                        </m:r>
                      </m:e>
                    </m:d>
                    <m:r>
                      <a:rPr lang="zh-CN" altLang="en-US" i="1">
                        <a:latin typeface="Cambria Math" panose="02040503050406030204" pitchFamily="18" charset="0"/>
                      </a:rPr>
                      <m:t>，</m:t>
                    </m:r>
                  </m:oMath>
                </a14:m>
                <a:r>
                  <a:rPr lang="zh-CN" altLang="en-US" dirty="0">
                    <a:latin typeface="楷体" panose="02010609060101010101" pitchFamily="49" charset="-122"/>
                    <a:ea typeface="楷体" panose="02010609060101010101" pitchFamily="49" charset="-122"/>
                    <a:sym typeface="+mn-ea"/>
                  </a:rPr>
                  <a:t>循环排列不改变</a:t>
                </a:r>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70180" y="1340485"/>
                <a:ext cx="8843010" cy="5328285"/>
              </a:xfrm>
              <a:blipFill rotWithShape="1">
                <a:blip r:embed="rId4"/>
                <a:stretch>
                  <a:fillRect/>
                </a:stretch>
              </a:blipFill>
            </p:spPr>
            <p:txBody>
              <a:bodyPr/>
              <a:lstStyle/>
              <a:p>
                <a:r>
                  <a:rPr lang="zh-CN" altLang="en-US">
                    <a:noFill/>
                  </a:rPr>
                  <a:t> </a:t>
                </a:r>
              </a:p>
            </p:txBody>
          </p:sp>
        </mc:Fallback>
      </mc:AlternateContent>
      <p:sp>
        <p:nvSpPr>
          <p:cNvPr id="2" name="标题 1"/>
          <p:cNvSpPr>
            <a:spLocks noGrp="1"/>
          </p:cNvSpPr>
          <p:nvPr>
            <p:ph type="title"/>
            <p:custDataLst>
              <p:tags r:id="rId1"/>
            </p:custDataLst>
          </p:nvPr>
        </p:nvSpPr>
        <p:spPr/>
        <p:txBody>
          <a:bodyPr/>
          <a:lstStyle/>
          <a:p>
            <a:r>
              <a:rPr lang="zh-CN" altLang="en-US" dirty="0">
                <a:latin typeface="楷体" panose="02010609060101010101" pitchFamily="49" charset="-122"/>
                <a:ea typeface="楷体" panose="02010609060101010101" pitchFamily="49" charset="-122"/>
              </a:rPr>
              <a:t>迹</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pPr lvl="1" algn="ctr"/>
            <a:r>
              <a:rPr lang="en-US" altLang="zh-CN" dirty="0">
                <a:latin typeface="Gill Sans MT" panose="020B0502020104020203" pitchFamily="34" charset="0"/>
                <a:ea typeface="+mn-ea"/>
              </a:rPr>
              <a:t>5.3</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相似性</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ea typeface="楷体" panose="02010609060101010101" pitchFamily="49" charset="-122"/>
                <a:sym typeface="+mn-ea"/>
              </a:rPr>
              <a:t>5.3</a:t>
            </a:r>
            <a:r>
              <a:rPr lang="zh-CN" altLang="en-US" dirty="0">
                <a:latin typeface="楷体" panose="02010609060101010101" pitchFamily="49" charset="-122"/>
                <a:ea typeface="楷体" panose="02010609060101010101" pitchFamily="49" charset="-122"/>
                <a:sym typeface="+mn-ea"/>
              </a:rPr>
              <a:t> 相似性</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marL="0" indent="0">
              <a:buNone/>
            </a:pPr>
            <a:r>
              <a:rPr lang="zh-CN" altLang="en-US" sz="2400" b="1" dirty="0">
                <a:latin typeface="楷体" panose="02010609060101010101" pitchFamily="49" charset="-122"/>
                <a:ea typeface="楷体" panose="02010609060101010101" pitchFamily="49" charset="-122"/>
              </a:rPr>
              <a:t>例</a:t>
            </a:r>
            <a:r>
              <a:rPr lang="en-US" altLang="zh-CN" sz="2400" b="1"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zh-CN" altLang="en-US"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0" indent="0">
              <a:buNone/>
            </a:pPr>
            <a:r>
              <a:rPr lang="zh-CN" altLang="en-US" sz="2400" dirty="0">
                <a:solidFill>
                  <a:srgbClr val="FF0000"/>
                </a:solidFill>
                <a:latin typeface="楷体" panose="02010609060101010101" pitchFamily="49" charset="-122"/>
                <a:ea typeface="楷体" panose="02010609060101010101" pitchFamily="49" charset="-122"/>
                <a:hlinkClick r:id="rId2" action="ppaction://hlinkfile"/>
              </a:rPr>
              <a:t>动图链接</a:t>
            </a:r>
            <a:endParaRPr lang="zh-CN" altLang="en-US" sz="2400" dirty="0">
              <a:solidFill>
                <a:srgbClr val="FF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3"/>
          <a:stretch>
            <a:fillRect/>
          </a:stretch>
        </p:blipFill>
        <p:spPr>
          <a:xfrm>
            <a:off x="1043608" y="1961465"/>
            <a:ext cx="1887947" cy="1177878"/>
          </a:xfrm>
          <a:prstGeom prst="rect">
            <a:avLst/>
          </a:prstGeom>
        </p:spPr>
      </p:pic>
      <p:pic>
        <p:nvPicPr>
          <p:cNvPr id="5" name="图片 4"/>
          <p:cNvPicPr>
            <a:picLocks noChangeAspect="1"/>
          </p:cNvPicPr>
          <p:nvPr/>
        </p:nvPicPr>
        <p:blipFill>
          <a:blip r:embed="rId4"/>
          <a:stretch>
            <a:fillRect/>
          </a:stretch>
        </p:blipFill>
        <p:spPr>
          <a:xfrm>
            <a:off x="3203848" y="2060848"/>
            <a:ext cx="2342913" cy="7920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dirty="0">
                <a:latin typeface="Gill Sans MT" panose="020B0502020104020203" pitchFamily="34" charset="0"/>
                <a:ea typeface="+mn-ea"/>
              </a:rPr>
              <a:t>5.1</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特征值与特征向量</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相似性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两个</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的矩阵是相似的，如果存在一个</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的可逆矩阵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oMath>
                </a14:m>
                <a:r>
                  <a:rPr kumimoji="1" lang="zh-CN" altLang="en-US" sz="2400" dirty="0">
                    <a:latin typeface="楷体" panose="02010609060101010101" pitchFamily="49" charset="-122"/>
                    <a:ea typeface="楷体" panose="02010609060101010101" pitchFamily="49" charset="-122"/>
                  </a:rPr>
                  <a:t>，使得</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𝐶𝐵</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oMath>
                </a14:m>
                <a:r>
                  <a:rPr kumimoji="1" lang="en-US" altLang="zh-CN" sz="2400" dirty="0">
                    <a:latin typeface="楷体" panose="02010609060101010101" pitchFamily="49" charset="-122"/>
                    <a:ea typeface="楷体" panose="02010609060101010101" pitchFamily="49" charset="-122"/>
                  </a:rPr>
                  <a:t>.</a:t>
                </a: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相似性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两个</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的矩阵是相似的，如果存在一个</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的可逆矩阵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oMath>
                </a14:m>
                <a:r>
                  <a:rPr kumimoji="1" lang="zh-CN" altLang="en-US" sz="2400" dirty="0">
                    <a:latin typeface="楷体" panose="02010609060101010101" pitchFamily="49" charset="-122"/>
                    <a:ea typeface="楷体" panose="02010609060101010101" pitchFamily="49" charset="-122"/>
                  </a:rPr>
                  <a:t>，使得</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𝐶𝐵</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oMath>
                </a14:m>
                <a:r>
                  <a:rPr kumimoji="1" lang="en-US" altLang="zh-CN" sz="2400" dirty="0">
                    <a:latin typeface="楷体" panose="02010609060101010101" pitchFamily="49" charset="-122"/>
                    <a:ea typeface="楷体" panose="02010609060101010101" pitchFamily="49" charset="-122"/>
                  </a:rPr>
                  <a:t>.</a:t>
                </a: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是相似的，因为</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835696" y="3389841"/>
            <a:ext cx="3978442" cy="936104"/>
          </a:xfrm>
          <a:prstGeom prst="rect">
            <a:avLst/>
          </a:prstGeom>
        </p:spPr>
      </p:pic>
      <p:pic>
        <p:nvPicPr>
          <p:cNvPr id="6" name="图片 5"/>
          <p:cNvPicPr>
            <a:picLocks noChangeAspect="1"/>
          </p:cNvPicPr>
          <p:nvPr/>
        </p:nvPicPr>
        <p:blipFill>
          <a:blip r:embed="rId4"/>
          <a:stretch>
            <a:fillRect/>
          </a:stretch>
        </p:blipFill>
        <p:spPr>
          <a:xfrm>
            <a:off x="1403648" y="5006313"/>
            <a:ext cx="6032500" cy="927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相似性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推论</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𝐵</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𝑛</m:t>
                    </m:r>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𝑛</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矩阵，有如下性质成立</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a:pPr>
                <a:r>
                  <a:rPr kumimoji="1" lang="zh-CN" altLang="en-US" sz="2400" dirty="0">
                    <a:latin typeface="楷体" panose="02010609060101010101" pitchFamily="49" charset="-122"/>
                    <a:ea typeface="楷体" panose="02010609060101010101" pitchFamily="49" charset="-122"/>
                  </a:rPr>
                  <a:t>自反性：</a:t>
                </a:r>
                <a14:m>
                  <m:oMath xmlns:m="http://schemas.openxmlformats.org/officeDocument/2006/math">
                    <m:r>
                      <a:rPr kumimoji="1" lang="en-US" altLang="zh-CN" sz="2400" b="0" i="1" smtClean="0">
                        <a:latin typeface="Cambria Math" panose="02040503050406030204" pitchFamily="18" charset="0"/>
                      </a:rPr>
                      <m:t>𝐴</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相似于自身</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a:pPr>
                <a:r>
                  <a:rPr kumimoji="1" lang="zh-CN" altLang="en-US" sz="2400" dirty="0">
                    <a:latin typeface="楷体" panose="02010609060101010101" pitchFamily="49" charset="-122"/>
                    <a:ea typeface="楷体" panose="02010609060101010101" pitchFamily="49" charset="-122"/>
                  </a:rPr>
                  <a:t>对称性：</a:t>
                </a:r>
                <a14:m>
                  <m:oMath xmlns:m="http://schemas.openxmlformats.org/officeDocument/2006/math">
                    <m:r>
                      <a:rPr kumimoji="1" lang="en-US" altLang="zh-CN" sz="2400" b="0" i="1" smtClean="0">
                        <a:latin typeface="Cambria Math" panose="02040503050406030204" pitchFamily="18" charset="0"/>
                      </a:rPr>
                      <m:t>𝐴</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相似于</a:t>
                </a:r>
                <a14:m>
                  <m:oMath xmlns:m="http://schemas.openxmlformats.org/officeDocument/2006/math">
                    <m:r>
                      <a:rPr kumimoji="1" lang="zh-CN" altLang="en-US" sz="2400" b="0" i="0" smtClean="0">
                        <a:latin typeface="Cambria Math" panose="02040503050406030204" pitchFamily="18" charset="0"/>
                      </a:rPr>
                      <m:t> </m:t>
                    </m:r>
                    <m:r>
                      <a:rPr kumimoji="1" lang="en-US" altLang="zh-CN" sz="2400" b="0" i="1" smtClean="0">
                        <a:latin typeface="Cambria Math" panose="02040503050406030204" pitchFamily="18" charset="0"/>
                      </a:rPr>
                      <m:t>𝐵</m:t>
                    </m:r>
                  </m:oMath>
                </a14:m>
                <a:r>
                  <a:rPr kumimoji="1" lang="zh-CN" altLang="en-US" sz="2400" dirty="0">
                    <a:latin typeface="楷体" panose="02010609060101010101" pitchFamily="49" charset="-122"/>
                    <a:ea typeface="楷体" panose="02010609060101010101" pitchFamily="49" charset="-122"/>
                  </a:rPr>
                  <a:t>，则</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𝐵</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相似于</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a:pPr>
                <a:r>
                  <a:rPr kumimoji="1" lang="zh-CN" altLang="en-US" sz="2400" dirty="0">
                    <a:latin typeface="楷体" panose="02010609060101010101" pitchFamily="49" charset="-122"/>
                    <a:ea typeface="楷体" panose="02010609060101010101" pitchFamily="49" charset="-122"/>
                  </a:rPr>
                  <a:t>传递性：</a:t>
                </a:r>
                <a14:m>
                  <m:oMath xmlns:m="http://schemas.openxmlformats.org/officeDocument/2006/math">
                    <m:r>
                      <a:rPr kumimoji="1" lang="en-US" altLang="zh-CN" sz="2400" b="0" i="1" smtClean="0">
                        <a:latin typeface="Cambria Math" panose="02040503050406030204" pitchFamily="18" charset="0"/>
                      </a:rPr>
                      <m:t>𝐴</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相似于</a:t>
                </a:r>
                <a14:m>
                  <m:oMath xmlns:m="http://schemas.openxmlformats.org/officeDocument/2006/math">
                    <m:r>
                      <a:rPr kumimoji="1" lang="zh-CN" altLang="en-US" sz="2400" b="0" i="0" smtClean="0">
                        <a:latin typeface="Cambria Math" panose="02040503050406030204" pitchFamily="18" charset="0"/>
                      </a:rPr>
                      <m:t> </m:t>
                    </m:r>
                    <m:r>
                      <a:rPr kumimoji="1" lang="en-US" altLang="zh-CN" sz="2400" b="0" i="1" smtClean="0">
                        <a:latin typeface="Cambria Math" panose="02040503050406030204" pitchFamily="18" charset="0"/>
                      </a:rPr>
                      <m:t>𝐵</m:t>
                    </m:r>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1" smtClean="0">
                        <a:latin typeface="Cambria Math" panose="02040503050406030204" pitchFamily="18" charset="0"/>
                      </a:rPr>
                      <m:t>𝐵</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相似于</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oMath>
                </a14:m>
                <a:r>
                  <a:rPr kumimoji="1" lang="zh-CN" altLang="en-US" sz="2400" dirty="0">
                    <a:latin typeface="楷体" panose="02010609060101010101" pitchFamily="49" charset="-122"/>
                    <a:ea typeface="楷体" panose="02010609060101010101" pitchFamily="49" charset="-122"/>
                  </a:rPr>
                  <a:t>，则</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r>
                      <a:rPr kumimoji="1" lang="zh-CN" altLang="en-US"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相似于</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利用相似性计算矩阵幂</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计算</a:t>
                </a:r>
                <a14:m>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𝐴</m:t>
                        </m:r>
                      </m:e>
                      <m:sup>
                        <m:r>
                          <a:rPr kumimoji="1" lang="en-US" altLang="zh-CN" sz="2400" b="0" i="1" smtClean="0">
                            <a:latin typeface="Cambria Math" panose="02040503050406030204" pitchFamily="18" charset="0"/>
                          </a:rPr>
                          <m:t>100</m:t>
                        </m:r>
                      </m:sup>
                    </m:sSup>
                  </m:oMath>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214414" y="1916832"/>
            <a:ext cx="6451600" cy="977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利用相似性计算矩阵幂</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计算</a:t>
                </a:r>
                <a14:m>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𝐴</m:t>
                        </m:r>
                      </m:e>
                      <m:sup>
                        <m:r>
                          <a:rPr kumimoji="1" lang="en-US" altLang="zh-CN" sz="2400" b="0" i="1" smtClean="0">
                            <a:latin typeface="Cambria Math" panose="02040503050406030204" pitchFamily="18" charset="0"/>
                          </a:rPr>
                          <m:t>100</m:t>
                        </m:r>
                      </m:sup>
                    </m:sSup>
                  </m:oMath>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利用相似性，我们有</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214414" y="1916832"/>
            <a:ext cx="6451600" cy="977900"/>
          </a:xfrm>
          <a:prstGeom prst="rect">
            <a:avLst/>
          </a:prstGeom>
        </p:spPr>
      </p:pic>
      <p:pic>
        <p:nvPicPr>
          <p:cNvPr id="6" name="图片 5"/>
          <p:cNvPicPr>
            <a:picLocks noChangeAspect="1"/>
          </p:cNvPicPr>
          <p:nvPr/>
        </p:nvPicPr>
        <p:blipFill>
          <a:blip r:embed="rId4"/>
          <a:stretch>
            <a:fillRect/>
          </a:stretch>
        </p:blipFill>
        <p:spPr>
          <a:xfrm>
            <a:off x="1547664" y="3854946"/>
            <a:ext cx="5562600" cy="927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相似性的几何理解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a:buNone/>
                </a:pP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𝑥</m:t>
                            </m:r>
                          </m:e>
                        </m:d>
                      </m:e>
                      <m:sub>
                        <m:r>
                          <a:rPr kumimoji="1" lang="en-US" altLang="zh-CN" sz="2400" b="0" i="1" smtClean="0">
                            <a:latin typeface="Cambria Math" panose="02040503050406030204" pitchFamily="18" charset="0"/>
                            <a:ea typeface="Cambria Math" panose="02040503050406030204" pitchFamily="18" charset="0"/>
                          </a:rPr>
                          <m:t>𝒞</m:t>
                        </m:r>
                      </m:sub>
                    </m:sSub>
                    <m:r>
                      <a:rPr kumimoji="1" lang="en-US" altLang="zh-CN" sz="2400" b="0" i="1" smtClean="0">
                        <a:latin typeface="Cambria Math" panose="02040503050406030204" pitchFamily="18" charset="0"/>
                        <a:ea typeface="Cambria Math" panose="02040503050406030204" pitchFamily="18" charset="0"/>
                      </a:rPr>
                      <m:t>=</m:t>
                    </m:r>
                    <m:d>
                      <m:dPr>
                        <m:ctrlPr>
                          <a:rPr kumimoji="1" lang="en-US" altLang="zh-CN" sz="2400" i="1">
                            <a:latin typeface="Cambria Math" panose="02040503050406030204" pitchFamily="18" charset="0"/>
                            <a:ea typeface="Cambria Math" panose="02040503050406030204" pitchFamily="18" charset="0"/>
                          </a:rPr>
                        </m:ctrlPr>
                      </m:dPr>
                      <m:e>
                        <m:eqArr>
                          <m:eqArrPr>
                            <m:ctrlPr>
                              <a:rPr kumimoji="1" lang="en-US" altLang="zh-CN" sz="2400" i="1">
                                <a:latin typeface="Cambria Math" panose="02040503050406030204" pitchFamily="18" charset="0"/>
                                <a:ea typeface="Cambria Math" panose="02040503050406030204" pitchFamily="18" charset="0"/>
                              </a:rPr>
                            </m:ctrlPr>
                          </m:eqArrPr>
                          <m:e>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𝑑</m:t>
                                </m:r>
                              </m:e>
                              <m:sub>
                                <m:r>
                                  <a:rPr kumimoji="1" lang="en-US" altLang="zh-CN" sz="2400" i="1">
                                    <a:latin typeface="Cambria Math" panose="02040503050406030204" pitchFamily="18" charset="0"/>
                                    <a:ea typeface="Cambria Math" panose="02040503050406030204" pitchFamily="18" charset="0"/>
                                  </a:rPr>
                                  <m:t>1</m:t>
                                </m:r>
                              </m:sub>
                            </m:sSub>
                          </m:e>
                          <m:e>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𝑑</m:t>
                                </m:r>
                              </m:e>
                              <m:sub>
                                <m:r>
                                  <a:rPr kumimoji="1" lang="en-US" altLang="zh-CN" sz="2400" i="1">
                                    <a:latin typeface="Cambria Math" panose="02040503050406030204" pitchFamily="18" charset="0"/>
                                    <a:ea typeface="Cambria Math" panose="02040503050406030204" pitchFamily="18" charset="0"/>
                                  </a:rPr>
                                  <m:t>2</m:t>
                                </m:r>
                              </m:sub>
                            </m:sSub>
                          </m:e>
                          <m:e>
                            <m:r>
                              <a:rPr kumimoji="1" lang="en-US" altLang="zh-CN" sz="2400" i="1">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𝑑</m:t>
                                </m:r>
                              </m:e>
                              <m:sub>
                                <m:r>
                                  <a:rPr kumimoji="1" lang="en-US" altLang="zh-CN" sz="2400" i="1">
                                    <a:latin typeface="Cambria Math" panose="02040503050406030204" pitchFamily="18" charset="0"/>
                                    <a:ea typeface="Cambria Math" panose="02040503050406030204" pitchFamily="18" charset="0"/>
                                  </a:rPr>
                                  <m:t>𝑛</m:t>
                                </m:r>
                              </m:sub>
                            </m:sSub>
                          </m:e>
                        </m:eqArr>
                      </m:e>
                    </m:d>
                  </m:oMath>
                </a14:m>
                <a:r>
                  <a:rPr kumimoji="1" lang="en-US" altLang="zh-CN" sz="2400" dirty="0">
                    <a:latin typeface="Gill Sans MT" panose="020B0502020104020203" pitchFamily="34" charset="0"/>
                    <a:ea typeface="楷体" panose="02010609060101010101" pitchFamily="49" charset="-122"/>
                  </a:rPr>
                  <a:t> means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𝑑</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𝑑</m:t>
                        </m:r>
                      </m:e>
                      <m:sub>
                        <m:r>
                          <a:rPr kumimoji="1" lang="en-US" altLang="zh-CN" sz="2400" b="0" i="1" smtClean="0">
                            <a:latin typeface="Cambria Math" panose="02040503050406030204" pitchFamily="18" charset="0"/>
                            <a:ea typeface="楷体" panose="02010609060101010101" pitchFamily="49" charset="-122"/>
                          </a:rPr>
                          <m:t>𝑛</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𝑛</m:t>
                        </m:r>
                      </m:sub>
                    </m:sSub>
                    <m:r>
                      <a:rPr kumimoji="1" lang="en-US" altLang="zh-CN" sz="2400" b="0" i="1" smtClean="0">
                        <a:latin typeface="Cambria Math" panose="02040503050406030204" pitchFamily="18" charset="0"/>
                        <a:ea typeface="楷体" panose="02010609060101010101" pitchFamily="49" charset="-122"/>
                      </a:rPr>
                      <m:t>=</m:t>
                    </m:r>
                    <m:d>
                      <m:dPr>
                        <m:ctrlPr>
                          <a:rPr kumimoji="1" lang="en-US" altLang="zh-CN" sz="2400" i="1" smtClean="0">
                            <a:latin typeface="Cambria Math" panose="02040503050406030204" pitchFamily="18" charset="0"/>
                            <a:ea typeface="Cambria Math" panose="02040503050406030204" pitchFamily="18" charset="0"/>
                          </a:rPr>
                        </m:ctrlPr>
                      </m:dPr>
                      <m:e>
                        <m:m>
                          <m:mPr>
                            <m:mcs>
                              <m:mc>
                                <m:mcPr>
                                  <m:count m:val="4"/>
                                  <m:mcJc m:val="center"/>
                                </m:mcPr>
                              </m:mc>
                            </m:mcs>
                            <m:ctrlPr>
                              <a:rPr kumimoji="1" lang="en-US" altLang="zh-CN" sz="2400" i="1" smtClean="0">
                                <a:latin typeface="Cambria Math" panose="02040503050406030204" pitchFamily="18" charset="0"/>
                                <a:ea typeface="Cambria Math" panose="02040503050406030204" pitchFamily="18" charset="0"/>
                              </a:rPr>
                            </m:ctrlPr>
                          </m:mPr>
                          <m:mr>
                            <m:e>
                              <m:eqArr>
                                <m:eqArrPr>
                                  <m:ctrlPr>
                                    <a:rPr kumimoji="1" lang="en-US" altLang="zh-CN" sz="2400" b="0" i="1" smtClean="0">
                                      <a:latin typeface="Cambria Math" panose="02040503050406030204" pitchFamily="18" charset="0"/>
                                      <a:ea typeface="Cambria Math" panose="02040503050406030204" pitchFamily="18" charset="0"/>
                                    </a:rPr>
                                  </m:ctrlPr>
                                </m:eqArrPr>
                                <m:e>
                                  <m:r>
                                    <m:rPr>
                                      <m:brk m:alnAt="7"/>
                                    </m:rPr>
                                    <a:rPr kumimoji="1" lang="en-US" altLang="zh-CN" sz="2400" b="0" i="1" smtClean="0">
                                      <a:latin typeface="Cambria Math" panose="02040503050406030204" pitchFamily="18" charset="0"/>
                                      <a:ea typeface="Cambria Math" panose="02040503050406030204" pitchFamily="18" charset="0"/>
                                    </a:rPr>
                                    <m:t>|</m:t>
                                  </m:r>
                                </m:e>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𝑐</m:t>
                                      </m:r>
                                    </m:e>
                                    <m:sub>
                                      <m:r>
                                        <a:rPr kumimoji="1" lang="en-US" altLang="zh-CN" sz="2400" b="0" i="1" smtClean="0">
                                          <a:latin typeface="Cambria Math" panose="02040503050406030204" pitchFamily="18" charset="0"/>
                                          <a:ea typeface="Cambria Math" panose="02040503050406030204" pitchFamily="18" charset="0"/>
                                        </a:rPr>
                                        <m:t>1</m:t>
                                      </m:r>
                                    </m:sub>
                                  </m:sSub>
                                </m:e>
                              </m:eqArr>
                            </m:e>
                            <m:e>
                              <m:eqArr>
                                <m:eqArrPr>
                                  <m:ctrlPr>
                                    <a:rPr kumimoji="1" lang="en-US" altLang="zh-CN" sz="2400" b="0" i="1" smtClean="0">
                                      <a:latin typeface="Cambria Math" panose="02040503050406030204" pitchFamily="18" charset="0"/>
                                      <a:ea typeface="Cambria Math" panose="02040503050406030204" pitchFamily="18" charset="0"/>
                                    </a:rPr>
                                  </m:ctrlPr>
                                </m:eqArrPr>
                                <m:e>
                                  <m:r>
                                    <a:rPr kumimoji="1" lang="en-US" altLang="zh-CN" sz="2400" b="0" i="1" smtClean="0">
                                      <a:latin typeface="Cambria Math" panose="02040503050406030204" pitchFamily="18" charset="0"/>
                                      <a:ea typeface="Cambria Math" panose="02040503050406030204" pitchFamily="18" charset="0"/>
                                    </a:rPr>
                                    <m:t>|</m:t>
                                  </m:r>
                                </m:e>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𝑐</m:t>
                                      </m:r>
                                    </m:e>
                                    <m:sub>
                                      <m:r>
                                        <a:rPr kumimoji="1" lang="en-US" altLang="zh-CN" sz="2400" b="0" i="1" smtClean="0">
                                          <a:latin typeface="Cambria Math" panose="02040503050406030204" pitchFamily="18" charset="0"/>
                                          <a:ea typeface="Cambria Math" panose="02040503050406030204" pitchFamily="18" charset="0"/>
                                        </a:rPr>
                                        <m:t>2</m:t>
                                      </m:r>
                                    </m:sub>
                                  </m:sSub>
                                </m:e>
                              </m:eqArr>
                            </m:e>
                            <m:e>
                              <m:eqArr>
                                <m:eqArrPr>
                                  <m:ctrlPr>
                                    <a:rPr kumimoji="1" lang="en-US" altLang="zh-CN" sz="2400" i="1" smtClean="0">
                                      <a:latin typeface="Cambria Math" panose="02040503050406030204" pitchFamily="18" charset="0"/>
                                      <a:ea typeface="Cambria Math" panose="02040503050406030204" pitchFamily="18" charset="0"/>
                                    </a:rPr>
                                  </m:ctrlPr>
                                </m:eqArrPr>
                                <m:e>
                                  <m:r>
                                    <a:rPr kumimoji="1" lang="en-US" altLang="zh-CN" sz="2400" b="0" i="1" smtClean="0">
                                      <a:latin typeface="Cambria Math" panose="02040503050406030204" pitchFamily="18" charset="0"/>
                                      <a:ea typeface="Cambria Math" panose="02040503050406030204" pitchFamily="18" charset="0"/>
                                    </a:rPr>
                                    <m:t>|</m:t>
                                  </m:r>
                                </m:e>
                                <m:e>
                                  <m:r>
                                    <a:rPr lang="en-US" altLang="zh-CN" sz="2400" b="0" i="1" smtClean="0">
                                      <a:latin typeface="Cambria Math" panose="02040503050406030204" pitchFamily="18" charset="0"/>
                                    </a:rPr>
                                    <m:t>⋯</m:t>
                                  </m:r>
                                </m:e>
                              </m:eqArr>
                            </m:e>
                            <m:e>
                              <m:eqArr>
                                <m:eqArrPr>
                                  <m:ctrlPr>
                                    <a:rPr kumimoji="1" lang="en-US" altLang="zh-CN" sz="2400" b="0" i="1" smtClean="0">
                                      <a:latin typeface="Cambria Math" panose="02040503050406030204" pitchFamily="18" charset="0"/>
                                      <a:ea typeface="Cambria Math" panose="02040503050406030204" pitchFamily="18" charset="0"/>
                                    </a:rPr>
                                  </m:ctrlPr>
                                </m:eqArrPr>
                                <m:e>
                                  <m:r>
                                    <a:rPr kumimoji="1" lang="en-US" altLang="zh-CN" sz="2400" b="0" i="1" smtClean="0">
                                      <a:latin typeface="Cambria Math" panose="02040503050406030204" pitchFamily="18" charset="0"/>
                                      <a:ea typeface="Cambria Math" panose="02040503050406030204" pitchFamily="18" charset="0"/>
                                    </a:rPr>
                                    <m:t>|</m:t>
                                  </m:r>
                                </m:e>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𝑐</m:t>
                                      </m:r>
                                    </m:e>
                                    <m:sub>
                                      <m:r>
                                        <a:rPr kumimoji="1" lang="en-US" altLang="zh-CN" sz="2400" b="0" i="1" smtClean="0">
                                          <a:latin typeface="Cambria Math" panose="02040503050406030204" pitchFamily="18" charset="0"/>
                                          <a:ea typeface="Cambria Math" panose="02040503050406030204" pitchFamily="18" charset="0"/>
                                        </a:rPr>
                                        <m:t>𝑛</m:t>
                                      </m:r>
                                    </m:sub>
                                  </m:sSub>
                                </m:e>
                              </m:eqArr>
                            </m:e>
                          </m:mr>
                          <m:mr>
                            <m:e>
                              <m:r>
                                <a:rPr kumimoji="1" lang="en-US" altLang="zh-CN" sz="2400" b="0" i="1" smtClean="0">
                                  <a:latin typeface="Cambria Math" panose="02040503050406030204" pitchFamily="18" charset="0"/>
                                  <a:ea typeface="Cambria Math" panose="02040503050406030204" pitchFamily="18" charset="0"/>
                                </a:rPr>
                                <m:t>|</m:t>
                              </m:r>
                            </m:e>
                            <m:e>
                              <m:r>
                                <a:rPr kumimoji="1" lang="en-US" altLang="zh-CN" sz="2400" b="0" i="1" smtClean="0">
                                  <a:latin typeface="Cambria Math" panose="02040503050406030204" pitchFamily="18" charset="0"/>
                                  <a:ea typeface="Cambria Math" panose="02040503050406030204" pitchFamily="18" charset="0"/>
                                </a:rPr>
                                <m:t>|</m:t>
                              </m:r>
                            </m:e>
                            <m:e>
                              <m:r>
                                <a:rPr kumimoji="1" lang="en-US" altLang="zh-CN" sz="2400" b="0" i="1" smtClean="0">
                                  <a:latin typeface="Cambria Math" panose="02040503050406030204" pitchFamily="18" charset="0"/>
                                  <a:ea typeface="Cambria Math" panose="02040503050406030204" pitchFamily="18" charset="0"/>
                                </a:rPr>
                                <m:t>|</m:t>
                              </m:r>
                            </m:e>
                            <m:e>
                              <m:r>
                                <a:rPr kumimoji="1" lang="en-US" altLang="zh-CN" sz="2400" b="0" i="1" smtClean="0">
                                  <a:latin typeface="Cambria Math" panose="02040503050406030204" pitchFamily="18" charset="0"/>
                                  <a:ea typeface="Cambria Math" panose="02040503050406030204" pitchFamily="18" charset="0"/>
                                </a:rPr>
                                <m:t>|</m:t>
                              </m:r>
                            </m:e>
                          </m:mr>
                        </m:m>
                      </m:e>
                    </m:d>
                    <m:d>
                      <m:dPr>
                        <m:ctrlPr>
                          <a:rPr kumimoji="1" lang="en-US" altLang="zh-CN" sz="2400" i="1">
                            <a:latin typeface="Cambria Math" panose="02040503050406030204" pitchFamily="18" charset="0"/>
                            <a:ea typeface="Cambria Math" panose="02040503050406030204" pitchFamily="18" charset="0"/>
                          </a:rPr>
                        </m:ctrlPr>
                      </m:dPr>
                      <m:e>
                        <m:eqArr>
                          <m:eqArrPr>
                            <m:ctrlPr>
                              <a:rPr kumimoji="1" lang="en-US" altLang="zh-CN" sz="2400" b="0" i="1" smtClean="0">
                                <a:latin typeface="Cambria Math" panose="02040503050406030204" pitchFamily="18" charset="0"/>
                                <a:ea typeface="Cambria Math" panose="02040503050406030204" pitchFamily="18" charset="0"/>
                              </a:rPr>
                            </m:ctrlPr>
                          </m:eqArrPr>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𝑑</m:t>
                                </m:r>
                              </m:e>
                              <m:sub>
                                <m:r>
                                  <a:rPr kumimoji="1" lang="en-US" altLang="zh-CN" sz="2400" b="0" i="1" smtClean="0">
                                    <a:latin typeface="Cambria Math" panose="02040503050406030204" pitchFamily="18" charset="0"/>
                                    <a:ea typeface="Cambria Math" panose="02040503050406030204" pitchFamily="18" charset="0"/>
                                  </a:rPr>
                                  <m:t>1</m:t>
                                </m:r>
                              </m:sub>
                            </m:sSub>
                          </m:e>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𝑑</m:t>
                                </m:r>
                              </m:e>
                              <m:sub>
                                <m:r>
                                  <a:rPr kumimoji="1" lang="en-US" altLang="zh-CN" sz="2400" b="0" i="1" smtClean="0">
                                    <a:latin typeface="Cambria Math" panose="02040503050406030204" pitchFamily="18" charset="0"/>
                                    <a:ea typeface="Cambria Math" panose="02040503050406030204" pitchFamily="18" charset="0"/>
                                  </a:rPr>
                                  <m:t>2</m:t>
                                </m:r>
                              </m:sub>
                            </m:sSub>
                          </m:e>
                          <m:e>
                            <m:r>
                              <a:rPr kumimoji="1" lang="en-US" altLang="zh-CN" sz="2400" b="0" i="1" smtClean="0">
                                <a:latin typeface="Cambria Math" panose="02040503050406030204" pitchFamily="18" charset="0"/>
                                <a:ea typeface="Cambria Math" panose="02040503050406030204" pitchFamily="18" charset="0"/>
                              </a:rPr>
                              <m:t>⋮</m:t>
                            </m:r>
                          </m:e>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𝑑</m:t>
                                </m:r>
                              </m:e>
                              <m:sub>
                                <m:r>
                                  <a:rPr kumimoji="1" lang="en-US" altLang="zh-CN" sz="2400" b="0" i="1" smtClean="0">
                                    <a:latin typeface="Cambria Math" panose="02040503050406030204" pitchFamily="18" charset="0"/>
                                    <a:ea typeface="Cambria Math" panose="02040503050406030204" pitchFamily="18" charset="0"/>
                                  </a:rPr>
                                  <m:t>𝑛</m:t>
                                </m:r>
                              </m:sub>
                            </m:sSub>
                          </m:e>
                        </m:eqArr>
                      </m:e>
                    </m:d>
                  </m:oMath>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 </m:t>
                    </m:r>
                    <m:r>
                      <a:rPr kumimoji="1" lang="en-US" altLang="zh-CN" sz="2400" b="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的可逆矩阵，其列向量为</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𝑛</m:t>
                        </m:r>
                      </m:sub>
                    </m:sSub>
                  </m:oMath>
                </a14:m>
                <a:r>
                  <a:rPr kumimoji="1" lang="zh-CN" altLang="en-US" sz="2400" dirty="0">
                    <a:latin typeface="楷体" panose="02010609060101010101" pitchFamily="49" charset="-122"/>
                    <a:ea typeface="楷体" panose="02010609060101010101" pitchFamily="49" charset="-122"/>
                  </a:rPr>
                  <a:t>。令</a:t>
                </a:r>
                <a14:m>
                  <m:oMath xmlns:m="http://schemas.openxmlformats.org/officeDocument/2006/math">
                    <m:r>
                      <a:rPr kumimoji="1" lang="zh-CN" altLang="en-US" sz="2400" b="0" i="0" dirty="0" smtClean="0">
                        <a:latin typeface="Cambria Math" panose="02040503050406030204" pitchFamily="18" charset="0"/>
                        <a:ea typeface="Cambria Math" panose="02040503050406030204" pitchFamily="18" charset="0"/>
                      </a:rPr>
                      <m:t> </m:t>
                    </m:r>
                    <m:r>
                      <a:rPr kumimoji="1" lang="en-US" altLang="zh-CN" sz="2400" b="0" i="1" dirty="0" smtClean="0">
                        <a:latin typeface="Cambria Math" panose="02040503050406030204" pitchFamily="18" charset="0"/>
                        <a:ea typeface="Cambria Math" panose="02040503050406030204" pitchFamily="18" charset="0"/>
                      </a:rPr>
                      <m:t>𝒞</m:t>
                    </m:r>
                    <m:r>
                      <a:rPr kumimoji="1" lang="en-US" altLang="zh-CN" sz="2400" b="0" i="1" dirty="0" smtClean="0">
                        <a:latin typeface="Cambria Math" panose="02040503050406030204" pitchFamily="18" charset="0"/>
                        <a:ea typeface="Cambria Math" panose="02040503050406030204" pitchFamily="18" charset="0"/>
                      </a:rPr>
                      <m:t>=</m:t>
                    </m:r>
                    <m:d>
                      <m:dPr>
                        <m:begChr m:val="{"/>
                        <m:endChr m:val="}"/>
                        <m:ctrlPr>
                          <a:rPr kumimoji="1" lang="en-US" altLang="zh-CN" sz="2400" b="0" i="1" dirty="0" smtClean="0">
                            <a:latin typeface="Cambria Math" panose="02040503050406030204" pitchFamily="18" charset="0"/>
                            <a:ea typeface="Cambria Math" panose="02040503050406030204" pitchFamily="18" charset="0"/>
                          </a:rPr>
                        </m:ctrlPr>
                      </m:dPr>
                      <m:e>
                        <m:sSub>
                          <m:sSubPr>
                            <m:ctrlPr>
                              <a:rPr kumimoji="1" lang="en-US" altLang="zh-CN" sz="2400" b="0" i="1" dirty="0" smtClean="0">
                                <a:latin typeface="Cambria Math" panose="02040503050406030204" pitchFamily="18" charset="0"/>
                                <a:ea typeface="Cambria Math" panose="02040503050406030204" pitchFamily="18" charset="0"/>
                              </a:rPr>
                            </m:ctrlPr>
                          </m:sSubPr>
                          <m:e>
                            <m:r>
                              <a:rPr kumimoji="1" lang="en-US" altLang="zh-CN" sz="2400" b="0" i="1" dirty="0" smtClean="0">
                                <a:latin typeface="Cambria Math" panose="02040503050406030204" pitchFamily="18" charset="0"/>
                                <a:ea typeface="Cambria Math" panose="02040503050406030204" pitchFamily="18" charset="0"/>
                              </a:rPr>
                              <m:t>𝑐</m:t>
                            </m:r>
                          </m:e>
                          <m:sub>
                            <m:r>
                              <a:rPr kumimoji="1" lang="en-US" altLang="zh-CN" sz="2400" b="0" i="1" dirty="0" smtClean="0">
                                <a:latin typeface="Cambria Math" panose="02040503050406030204" pitchFamily="18" charset="0"/>
                                <a:ea typeface="Cambria Math" panose="02040503050406030204" pitchFamily="18" charset="0"/>
                              </a:rPr>
                              <m:t>1</m:t>
                            </m:r>
                          </m:sub>
                        </m:sSub>
                        <m:r>
                          <a:rPr kumimoji="1" lang="en-US" altLang="zh-CN" sz="2400" b="0" i="1" dirty="0" smtClean="0">
                            <a:latin typeface="Cambria Math" panose="02040503050406030204" pitchFamily="18" charset="0"/>
                            <a:ea typeface="Cambria Math" panose="02040503050406030204" pitchFamily="18" charset="0"/>
                          </a:rPr>
                          <m:t>,⋯</m:t>
                        </m:r>
                        <m:sSub>
                          <m:sSubPr>
                            <m:ctrlPr>
                              <a:rPr kumimoji="1" lang="en-US" altLang="zh-CN" sz="2400" b="0" i="1" dirty="0" smtClean="0">
                                <a:latin typeface="Cambria Math" panose="02040503050406030204" pitchFamily="18" charset="0"/>
                                <a:ea typeface="Cambria Math" panose="02040503050406030204" pitchFamily="18" charset="0"/>
                              </a:rPr>
                            </m:ctrlPr>
                          </m:sSubPr>
                          <m:e>
                            <m:r>
                              <a:rPr kumimoji="1" lang="en-US" altLang="zh-CN" sz="2400" b="0" i="1" dirty="0" smtClean="0">
                                <a:latin typeface="Cambria Math" panose="02040503050406030204" pitchFamily="18" charset="0"/>
                                <a:ea typeface="Cambria Math" panose="02040503050406030204" pitchFamily="18" charset="0"/>
                              </a:rPr>
                              <m:t>𝑐</m:t>
                            </m:r>
                          </m:e>
                          <m:sub>
                            <m:r>
                              <a:rPr kumimoji="1" lang="en-US" altLang="zh-CN" sz="2400" b="0" i="1" dirty="0" smtClean="0">
                                <a:latin typeface="Cambria Math" panose="02040503050406030204" pitchFamily="18" charset="0"/>
                                <a:ea typeface="Cambria Math" panose="02040503050406030204" pitchFamily="18" charset="0"/>
                              </a:rPr>
                              <m:t>𝑛</m:t>
                            </m:r>
                          </m:sub>
                        </m:sSub>
                      </m:e>
                    </m:d>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𝑅</m:t>
                        </m:r>
                      </m:e>
                      <m:sup>
                        <m:r>
                          <a:rPr kumimoji="1" lang="en-US" altLang="zh-CN" sz="2400" b="0" i="1" smtClean="0">
                            <a:latin typeface="Cambria Math" panose="02040503050406030204" pitchFamily="18" charset="0"/>
                            <a:ea typeface="楷体" panose="02010609060101010101" pitchFamily="49" charset="-122"/>
                          </a:rPr>
                          <m:t>𝑛</m:t>
                        </m:r>
                      </m:sup>
                    </m:sSup>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的一组基。对于任意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𝑅</m:t>
                        </m:r>
                      </m:e>
                      <m:sup>
                        <m:r>
                          <a:rPr kumimoji="1" lang="en-US" altLang="zh-CN" sz="2400" b="0" i="1" smtClean="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，我们有</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𝐶</m:t>
                      </m:r>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𝑥</m:t>
                              </m:r>
                            </m:e>
                          </m:d>
                        </m:e>
                        <m:sub>
                          <m:r>
                            <a:rPr kumimoji="1" lang="en-US" altLang="zh-CN" sz="2400" b="0" i="1" smtClean="0">
                              <a:latin typeface="Cambria Math" panose="02040503050406030204" pitchFamily="18" charset="0"/>
                              <a:ea typeface="Cambria Math" panose="02040503050406030204" pitchFamily="18" charset="0"/>
                            </a:rPr>
                            <m:t>𝒞</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     </m:t>
                      </m:r>
                      <m:r>
                        <a:rPr kumimoji="1" lang="en-US" altLang="zh-CN" sz="2400" b="0" i="1" smtClean="0">
                          <a:latin typeface="Cambria Math" panose="02040503050406030204" pitchFamily="18" charset="0"/>
                          <a:ea typeface="Cambria Math" panose="02040503050406030204" pitchFamily="18" charset="0"/>
                        </a:rPr>
                        <m:t>𝑎𝑛𝑑</m:t>
                      </m:r>
                      <m:r>
                        <a:rPr kumimoji="1" lang="en-US" altLang="zh-CN" sz="2400" b="0" i="1" smtClean="0">
                          <a:latin typeface="Cambria Math" panose="02040503050406030204" pitchFamily="18" charset="0"/>
                          <a:ea typeface="Cambria Math" panose="02040503050406030204" pitchFamily="18" charset="0"/>
                        </a:rPr>
                        <m:t>      </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𝐶</m:t>
                          </m:r>
                        </m:e>
                        <m:sup>
                          <m:r>
                            <a:rPr kumimoji="1" lang="en-US" altLang="zh-CN" sz="2400" b="0" i="1" smtClean="0">
                              <a:latin typeface="Cambria Math" panose="02040503050406030204" pitchFamily="18" charset="0"/>
                              <a:ea typeface="Cambria Math" panose="02040503050406030204" pitchFamily="18" charset="0"/>
                            </a:rPr>
                            <m:t>−1</m:t>
                          </m:r>
                        </m:sup>
                      </m:sSup>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d>
                            <m:dPr>
                              <m:begChr m:val="["/>
                              <m:endChr m:val="]"/>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𝑥</m:t>
                              </m:r>
                            </m:e>
                          </m:d>
                        </m:e>
                        <m:sub>
                          <m:r>
                            <a:rPr kumimoji="1" lang="en-US" altLang="zh-CN" sz="2400" b="0" i="1" smtClean="0">
                              <a:latin typeface="Cambria Math" panose="02040503050406030204" pitchFamily="18" charset="0"/>
                              <a:ea typeface="Cambria Math" panose="02040503050406030204" pitchFamily="18" charset="0"/>
                            </a:rPr>
                            <m:t>𝒞</m:t>
                          </m:r>
                        </m:sub>
                      </m:sSub>
                    </m:oMath>
                  </m:oMathPara>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这表示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可以将</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a:latin typeface="Cambria Math" panose="02040503050406030204" pitchFamily="18" charset="0"/>
                        <a:ea typeface="Cambria Math" panose="02040503050406030204" pitchFamily="18" charset="0"/>
                      </a:rPr>
                      <m:t>𝑥</m:t>
                    </m:r>
                    <m:r>
                      <a:rPr kumimoji="1" lang="zh-CN" altLang="en-US" sz="2400" b="0" i="1" smtClean="0">
                        <a:latin typeface="Cambria Math" panose="02040503050406030204" pitchFamily="18" charset="0"/>
                        <a:ea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从</a:t>
                </a:r>
                <a14:m>
                  <m:oMath xmlns:m="http://schemas.openxmlformats.org/officeDocument/2006/math">
                    <m:r>
                      <a:rPr kumimoji="1" lang="en-US" altLang="zh-CN" sz="2400" b="0" i="0" dirty="0" smtClean="0">
                        <a:latin typeface="Cambria Math" panose="02040503050406030204" pitchFamily="18" charset="0"/>
                        <a:ea typeface="Cambria Math" panose="02040503050406030204" pitchFamily="18" charset="0"/>
                      </a:rPr>
                      <m:t> </m:t>
                    </m:r>
                    <m:r>
                      <a:rPr kumimoji="1" lang="en-US" altLang="zh-CN" sz="2400" i="1" dirty="0">
                        <a:latin typeface="Cambria Math" panose="02040503050406030204" pitchFamily="18" charset="0"/>
                        <a:ea typeface="Cambria Math" panose="02040503050406030204" pitchFamily="18" charset="0"/>
                      </a:rPr>
                      <m:t>𝒞</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坐标转换到通常的坐标，而</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r>
                      <a:rPr kumimoji="1" lang="en-US" altLang="zh-CN" sz="2400" b="0" i="1" smtClean="0">
                        <a:latin typeface="Cambria Math" panose="02040503050406030204" pitchFamily="18" charset="0"/>
                        <a:ea typeface="楷体" panose="02010609060101010101" pitchFamily="49" charset="-122"/>
                      </a:rPr>
                      <m:t> </m:t>
                    </m:r>
                    <m:r>
                      <a:rPr kumimoji="1" lang="zh-CN" altLang="en-US" sz="2400" i="1">
                        <a:latin typeface="Cambria Math" panose="02040503050406030204" pitchFamily="18" charset="0"/>
                        <a:ea typeface="楷体" panose="02010609060101010101" pitchFamily="49" charset="-122"/>
                      </a:rPr>
                      <m:t>将</m:t>
                    </m:r>
                    <m:r>
                      <a:rPr kumimoji="1" lang="zh-CN" altLang="en-US" sz="2400" b="0" i="1"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Cambria Math" panose="02040503050406030204" pitchFamily="18" charset="0"/>
                      </a:rPr>
                      <m:t>𝑥</m:t>
                    </m:r>
                  </m:oMath>
                </a14:m>
                <a:r>
                  <a:rPr kumimoji="1" lang="zh-CN" altLang="en-US" sz="2400" dirty="0">
                    <a:latin typeface="楷体" panose="02010609060101010101" pitchFamily="49" charset="-122"/>
                    <a:ea typeface="楷体" panose="02010609060101010101" pitchFamily="49" charset="-122"/>
                  </a:rPr>
                  <a:t>从通常的坐标转换到</a:t>
                </a:r>
                <a14:m>
                  <m:oMath xmlns:m="http://schemas.openxmlformats.org/officeDocument/2006/math">
                    <m:r>
                      <a:rPr kumimoji="1" lang="en-US" altLang="zh-CN" sz="2400" b="0" i="0" dirty="0" smtClean="0">
                        <a:latin typeface="Cambria Math" panose="02040503050406030204" pitchFamily="18" charset="0"/>
                        <a:ea typeface="Cambria Math" panose="02040503050406030204" pitchFamily="18" charset="0"/>
                      </a:rPr>
                      <m:t> </m:t>
                    </m:r>
                    <m:r>
                      <a:rPr kumimoji="1" lang="en-US" altLang="zh-CN" sz="2400" i="1" dirty="0">
                        <a:latin typeface="Cambria Math" panose="02040503050406030204" pitchFamily="18" charset="0"/>
                        <a:ea typeface="Cambria Math" panose="02040503050406030204" pitchFamily="18" charset="0"/>
                      </a:rPr>
                      <m:t>𝒞</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相似性的几何理解</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en-US" altLang="zh-CN" sz="2400" dirty="0">
                    <a:latin typeface="楷体" panose="02010609060101010101" pitchFamily="49" charset="-122"/>
                    <a:ea typeface="楷体" panose="02010609060101010101" pitchFamily="49" charset="-122"/>
                  </a:rPr>
                  <a:t>1.</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𝑥</m:t>
                    </m:r>
                  </m:oMath>
                </a14:m>
                <a:r>
                  <a:rPr kumimoji="1" lang="zh-CN" altLang="en-US" sz="2400" dirty="0">
                    <a:latin typeface="楷体" panose="02010609060101010101" pitchFamily="49" charset="-122"/>
                    <a:ea typeface="楷体" panose="02010609060101010101" pitchFamily="49" charset="-122"/>
                  </a:rPr>
                  <a:t>乘上</a:t>
                </a:r>
                <a14:m>
                  <m:oMath xmlns:m="http://schemas.openxmlformats.org/officeDocument/2006/math">
                    <m:r>
                      <a:rPr kumimoji="1" lang="en-US" altLang="zh-CN" sz="2400" b="0" i="0" smtClean="0">
                        <a:latin typeface="Cambria Math" panose="02040503050406030204" pitchFamily="18" charset="0"/>
                      </a:rPr>
                      <m:t> </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𝐶</m:t>
                        </m:r>
                      </m:e>
                      <m:sup>
                        <m:r>
                          <a:rPr kumimoji="1" lang="en-US" altLang="zh-CN" sz="2400" b="0" i="1" smtClean="0">
                            <a:latin typeface="Cambria Math" panose="02040503050406030204" pitchFamily="18" charset="0"/>
                          </a:rPr>
                          <m:t>−1</m:t>
                        </m:r>
                      </m:sup>
                    </m:sSup>
                  </m:oMath>
                </a14:m>
                <a:r>
                  <a:rPr kumimoji="1" lang="zh-CN" altLang="en-US" sz="2400" dirty="0">
                    <a:latin typeface="楷体" panose="02010609060101010101" pitchFamily="49" charset="-122"/>
                    <a:ea typeface="楷体" panose="02010609060101010101" pitchFamily="49" charset="-122"/>
                  </a:rPr>
                  <a:t>，将</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转换到</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zh-CN" altLang="en-US" sz="2400" i="1" smtClean="0">
                        <a:latin typeface="Cambria Math" panose="02040503050406030204" pitchFamily="18" charset="0"/>
                        <a:ea typeface="楷体" panose="02010609060101010101" pitchFamily="49" charset="-122"/>
                      </a:rPr>
                      <m:t>𝒞</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坐标下：</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𝑥</m:t>
                            </m:r>
                          </m:e>
                        </m:d>
                      </m:e>
                      <m:sub>
                        <m:r>
                          <a:rPr kumimoji="1" lang="zh-CN" altLang="en-US" sz="2400" i="1">
                            <a:latin typeface="Cambria Math" panose="02040503050406030204" pitchFamily="18" charset="0"/>
                            <a:ea typeface="楷体" panose="02010609060101010101" pitchFamily="49" charset="-122"/>
                          </a:rPr>
                          <m:t>𝒞</m:t>
                        </m:r>
                      </m:sub>
                    </m:sSub>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𝐶</m:t>
                        </m:r>
                      </m:e>
                      <m:sup>
                        <m:r>
                          <a:rPr kumimoji="1" lang="en-US" altLang="zh-CN" sz="2400" b="0" i="1" smtClean="0">
                            <a:latin typeface="Cambria Math" panose="02040503050406030204" pitchFamily="18" charset="0"/>
                            <a:ea typeface="Cambria Math" panose="02040503050406030204" pitchFamily="18" charset="0"/>
                          </a:rPr>
                          <m:t>−1</m:t>
                        </m:r>
                      </m:sup>
                    </m:sSup>
                    <m:r>
                      <a:rPr kumimoji="1" lang="en-US" altLang="zh-CN" sz="2400" b="0" i="1" smtClean="0">
                        <a:latin typeface="Cambria Math" panose="02040503050406030204" pitchFamily="18" charset="0"/>
                        <a:ea typeface="Cambria Math" panose="02040503050406030204" pitchFamily="18" charset="0"/>
                      </a:rPr>
                      <m:t>𝑥</m:t>
                    </m:r>
                  </m:oMath>
                </a14:m>
                <a:r>
                  <a:rPr kumimoji="1" lang="en-US" altLang="zh-CN" sz="2400" dirty="0">
                    <a:latin typeface="楷体" panose="02010609060101010101" pitchFamily="49" charset="-122"/>
                    <a:ea typeface="楷体" panose="02010609060101010101" pitchFamily="49" charset="-122"/>
                  </a:rPr>
                  <a:t>.</a:t>
                </a:r>
              </a:p>
              <a:p>
                <a:pPr marL="0" indent="0">
                  <a:buNone/>
                </a:pPr>
                <a:r>
                  <a:rPr kumimoji="1" lang="en-US" altLang="zh-CN" sz="2400" dirty="0">
                    <a:latin typeface="楷体" panose="02010609060101010101" pitchFamily="49" charset="-122"/>
                    <a:ea typeface="楷体" panose="02010609060101010101" pitchFamily="49" charset="-122"/>
                  </a:rPr>
                  <a:t>2.</a:t>
                </a:r>
                <a:r>
                  <a:rPr kumimoji="1" lang="zh-CN" altLang="en-US" sz="2400" dirty="0">
                    <a:latin typeface="楷体" panose="02010609060101010101" pitchFamily="49" charset="-122"/>
                    <a:ea typeface="楷体" panose="02010609060101010101" pitchFamily="49" charset="-122"/>
                  </a:rPr>
                  <a:t>再乘上</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𝐵</m:t>
                    </m:r>
                  </m:oMath>
                </a14:m>
                <a:r>
                  <a:rPr kumimoji="1" lang="en-US" altLang="zh-CN"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𝐵</m:t>
                    </m:r>
                    <m:sSub>
                      <m:sSubPr>
                        <m:ctrlPr>
                          <a:rPr kumimoji="1" lang="en-US" altLang="zh-CN" sz="2400" b="0" i="1" dirty="0" smtClean="0">
                            <a:latin typeface="Cambria Math" panose="02040503050406030204" pitchFamily="18" charset="0"/>
                            <a:ea typeface="楷体" panose="02010609060101010101" pitchFamily="49" charset="-122"/>
                          </a:rPr>
                        </m:ctrlPr>
                      </m:sSubPr>
                      <m:e>
                        <m:d>
                          <m:dPr>
                            <m:begChr m:val="["/>
                            <m:endChr m:val="]"/>
                            <m:ctrlPr>
                              <a:rPr kumimoji="1" lang="en-US" altLang="zh-CN" sz="2400" b="0" i="1" dirty="0" smtClean="0">
                                <a:latin typeface="Cambria Math" panose="02040503050406030204" pitchFamily="18" charset="0"/>
                                <a:ea typeface="楷体" panose="02010609060101010101" pitchFamily="49" charset="-122"/>
                              </a:rPr>
                            </m:ctrlPr>
                          </m:dPr>
                          <m:e>
                            <m:r>
                              <a:rPr kumimoji="1" lang="en-US" altLang="zh-CN" sz="2400" b="0" i="1" dirty="0" smtClean="0">
                                <a:latin typeface="Cambria Math" panose="02040503050406030204" pitchFamily="18" charset="0"/>
                                <a:ea typeface="楷体" panose="02010609060101010101" pitchFamily="49" charset="-122"/>
                              </a:rPr>
                              <m:t>𝑥</m:t>
                            </m:r>
                          </m:e>
                        </m:d>
                      </m:e>
                      <m:sub>
                        <m:r>
                          <a:rPr kumimoji="1" lang="zh-CN" altLang="en-US" sz="2400" i="1">
                            <a:latin typeface="Cambria Math" panose="02040503050406030204" pitchFamily="18" charset="0"/>
                            <a:ea typeface="楷体" panose="02010609060101010101" pitchFamily="49" charset="-122"/>
                          </a:rPr>
                          <m:t>𝒞</m:t>
                        </m:r>
                      </m:sub>
                    </m:sSub>
                    <m:r>
                      <a:rPr kumimoji="1" lang="en-US" altLang="zh-CN" sz="2400" b="0" i="1" dirty="0" smtClean="0">
                        <a:latin typeface="Cambria Math" panose="02040503050406030204" pitchFamily="18" charset="0"/>
                        <a:ea typeface="Cambria Math" panose="02040503050406030204" pitchFamily="18" charset="0"/>
                      </a:rPr>
                      <m:t>=</m:t>
                    </m:r>
                    <m:r>
                      <a:rPr kumimoji="1" lang="en-US" altLang="zh-CN" sz="2400" b="0" i="1" dirty="0" smtClean="0">
                        <a:latin typeface="Cambria Math" panose="02040503050406030204" pitchFamily="18" charset="0"/>
                        <a:ea typeface="Cambria Math" panose="02040503050406030204" pitchFamily="18" charset="0"/>
                      </a:rPr>
                      <m:t>𝐵</m:t>
                    </m:r>
                    <m:sSup>
                      <m:sSupPr>
                        <m:ctrlPr>
                          <a:rPr kumimoji="1" lang="en-US" altLang="zh-CN" sz="2400" b="0" i="1" dirty="0" smtClean="0">
                            <a:latin typeface="Cambria Math" panose="02040503050406030204" pitchFamily="18" charset="0"/>
                            <a:ea typeface="Cambria Math" panose="02040503050406030204" pitchFamily="18" charset="0"/>
                          </a:rPr>
                        </m:ctrlPr>
                      </m:sSupPr>
                      <m:e>
                        <m:r>
                          <a:rPr kumimoji="1" lang="en-US" altLang="zh-CN" sz="2400" b="0" i="1" dirty="0" smtClean="0">
                            <a:latin typeface="Cambria Math" panose="02040503050406030204" pitchFamily="18" charset="0"/>
                            <a:ea typeface="Cambria Math" panose="02040503050406030204" pitchFamily="18" charset="0"/>
                          </a:rPr>
                          <m:t>𝐶</m:t>
                        </m:r>
                      </m:e>
                      <m:sup>
                        <m:r>
                          <a:rPr kumimoji="1" lang="en-US" altLang="zh-CN" sz="2400" b="0" i="1" dirty="0" smtClean="0">
                            <a:latin typeface="Cambria Math" panose="02040503050406030204" pitchFamily="18" charset="0"/>
                            <a:ea typeface="Cambria Math" panose="02040503050406030204" pitchFamily="18" charset="0"/>
                          </a:rPr>
                          <m:t>−1</m:t>
                        </m:r>
                      </m:sup>
                    </m:sSup>
                    <m:r>
                      <a:rPr kumimoji="1" lang="en-US" altLang="zh-CN" sz="2400" b="0" i="1" dirty="0" smtClean="0">
                        <a:latin typeface="Cambria Math" panose="02040503050406030204" pitchFamily="18" charset="0"/>
                        <a:ea typeface="Cambria Math" panose="02040503050406030204" pitchFamily="18" charset="0"/>
                      </a:rPr>
                      <m:t>𝑥</m:t>
                    </m:r>
                    <m:r>
                      <a:rPr kumimoji="1" lang="en-US" altLang="zh-CN" sz="2400" b="0" i="1" dirty="0" smtClean="0">
                        <a:latin typeface="Cambria Math" panose="02040503050406030204" pitchFamily="18" charset="0"/>
                        <a:ea typeface="Cambria Math" panose="02040503050406030204" pitchFamily="18" charset="0"/>
                      </a:rPr>
                      <m:t>.</m:t>
                    </m:r>
                  </m:oMath>
                </a14:m>
                <a:endParaRPr kumimoji="1" lang="en-US" altLang="zh-CN" sz="2400" b="0" dirty="0">
                  <a:latin typeface="楷体" panose="02010609060101010101" pitchFamily="49" charset="-122"/>
                  <a:ea typeface="Cambria Math" panose="02040503050406030204" pitchFamily="18" charset="0"/>
                </a:endParaRPr>
              </a:p>
              <a:p>
                <a:pPr marL="0" indent="0">
                  <a:buNone/>
                </a:pPr>
                <a:r>
                  <a:rPr kumimoji="1" lang="en-US" altLang="zh-CN" sz="2400" dirty="0">
                    <a:latin typeface="楷体" panose="02010609060101010101" pitchFamily="49" charset="-122"/>
                    <a:ea typeface="楷体" panose="02010609060101010101" pitchFamily="49" charset="-122"/>
                  </a:rPr>
                  <a:t>3.</a:t>
                </a:r>
                <a:r>
                  <a:rPr kumimoji="1" lang="zh-CN" altLang="en-US" sz="2400" dirty="0">
                    <a:latin typeface="楷体" panose="02010609060101010101" pitchFamily="49" charset="-122"/>
                    <a:ea typeface="楷体" panose="02010609060101010101" pitchFamily="49" charset="-122"/>
                  </a:rPr>
                  <a:t>可以将</a:t>
                </a:r>
                <a14:m>
                  <m:oMath xmlns:m="http://schemas.openxmlformats.org/officeDocument/2006/math">
                    <m:r>
                      <a:rPr kumimoji="1" lang="zh-CN" altLang="en-US" sz="2400" b="0" i="0" dirty="0" smtClean="0">
                        <a:latin typeface="Cambria Math" panose="02040503050406030204" pitchFamily="18" charset="0"/>
                        <a:ea typeface="Cambria Math" panose="02040503050406030204" pitchFamily="18" charset="0"/>
                      </a:rPr>
                      <m:t> </m:t>
                    </m:r>
                    <m:r>
                      <a:rPr kumimoji="1" lang="en-US" altLang="zh-CN" sz="2400" b="0" i="1" dirty="0" smtClean="0">
                        <a:latin typeface="Cambria Math" panose="02040503050406030204" pitchFamily="18" charset="0"/>
                        <a:ea typeface="Cambria Math" panose="02040503050406030204" pitchFamily="18" charset="0"/>
                      </a:rPr>
                      <m:t>𝐵</m:t>
                    </m:r>
                    <m:sSup>
                      <m:sSupPr>
                        <m:ctrlPr>
                          <a:rPr kumimoji="1" lang="en-US" altLang="zh-CN" sz="2400" b="0" i="1" dirty="0" smtClean="0">
                            <a:latin typeface="Cambria Math" panose="02040503050406030204" pitchFamily="18" charset="0"/>
                            <a:ea typeface="Cambria Math" panose="02040503050406030204" pitchFamily="18" charset="0"/>
                          </a:rPr>
                        </m:ctrlPr>
                      </m:sSupPr>
                      <m:e>
                        <m:r>
                          <a:rPr kumimoji="1" lang="en-US" altLang="zh-CN" sz="2400" b="0" i="1" dirty="0" smtClean="0">
                            <a:latin typeface="Cambria Math" panose="02040503050406030204" pitchFamily="18" charset="0"/>
                            <a:ea typeface="Cambria Math" panose="02040503050406030204" pitchFamily="18" charset="0"/>
                          </a:rPr>
                          <m:t>𝐶</m:t>
                        </m:r>
                      </m:e>
                      <m:sup>
                        <m:r>
                          <a:rPr kumimoji="1" lang="en-US" altLang="zh-CN" sz="2400" b="0" i="1" dirty="0" smtClean="0">
                            <a:latin typeface="Cambria Math" panose="02040503050406030204" pitchFamily="18" charset="0"/>
                            <a:ea typeface="Cambria Math" panose="02040503050406030204" pitchFamily="18" charset="0"/>
                          </a:rPr>
                          <m:t>−1</m:t>
                        </m:r>
                      </m:sup>
                    </m:sSup>
                    <m:r>
                      <a:rPr kumimoji="1" lang="en-US" altLang="zh-CN" sz="2400" b="0" i="1" dirty="0" smtClean="0">
                        <a:latin typeface="Cambria Math" panose="02040503050406030204" pitchFamily="18" charset="0"/>
                        <a:ea typeface="Cambria Math" panose="02040503050406030204" pitchFamily="18" charset="0"/>
                      </a:rPr>
                      <m:t>𝑥</m:t>
                    </m:r>
                    <m:r>
                      <a:rPr kumimoji="1" lang="zh-CN" altLang="en-US" sz="2400" b="0" i="1" dirty="0" smtClean="0">
                        <a:latin typeface="Cambria Math" panose="02040503050406030204" pitchFamily="18" charset="0"/>
                        <a:ea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看作</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zh-CN" altLang="en-US" sz="2400" i="1">
                        <a:latin typeface="Cambria Math" panose="02040503050406030204" pitchFamily="18" charset="0"/>
                        <a:ea typeface="楷体" panose="02010609060101010101" pitchFamily="49" charset="-122"/>
                      </a:rPr>
                      <m:t>𝒞</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坐标下的向量，再乘上</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将其变回通常坐标下的向量：</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𝐴𝑥</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𝐶𝐵</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𝐶𝐵</m:t>
                    </m:r>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𝑥</m:t>
                            </m:r>
                          </m:e>
                        </m:d>
                      </m:e>
                      <m:sub>
                        <m:r>
                          <a:rPr kumimoji="1" lang="zh-CN" altLang="en-US" sz="2400" i="1">
                            <a:latin typeface="Cambria Math" panose="02040503050406030204" pitchFamily="18" charset="0"/>
                            <a:ea typeface="楷体" panose="02010609060101010101" pitchFamily="49" charset="-122"/>
                          </a:rPr>
                          <m:t>𝒞</m:t>
                        </m:r>
                      </m:sub>
                    </m:sSub>
                  </m:oMath>
                </a14:m>
                <a:r>
                  <a:rPr kumimoji="1" lang="en-US" altLang="zh-CN" sz="2400" dirty="0">
                    <a:latin typeface="楷体" panose="02010609060101010101" pitchFamily="49" charset="-122"/>
                    <a:ea typeface="楷体" panose="02010609060101010101" pitchFamily="49" charset="-122"/>
                  </a:rPr>
                  <a:t>.</a:t>
                </a: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6389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14414" y="3395464"/>
            <a:ext cx="6400800" cy="2806700"/>
          </a:xfrm>
          <a:prstGeom prst="rect">
            <a:avLst/>
          </a:prstGeom>
        </p:spPr>
      </p:pic>
      <p:pic>
        <p:nvPicPr>
          <p:cNvPr id="6" name="图片 5"/>
          <p:cNvPicPr>
            <a:picLocks noChangeAspect="1"/>
          </p:cNvPicPr>
          <p:nvPr/>
        </p:nvPicPr>
        <p:blipFill>
          <a:blip r:embed="rId5"/>
          <a:stretch>
            <a:fillRect/>
          </a:stretch>
        </p:blipFill>
        <p:spPr>
          <a:xfrm>
            <a:off x="1691680" y="3501008"/>
            <a:ext cx="1434728" cy="244954"/>
          </a:xfrm>
          <a:prstGeom prst="rect">
            <a:avLst/>
          </a:prstGeom>
        </p:spPr>
      </p:pic>
      <p:pic>
        <p:nvPicPr>
          <p:cNvPr id="7" name="图片 6"/>
          <p:cNvPicPr>
            <a:picLocks noChangeAspect="1"/>
          </p:cNvPicPr>
          <p:nvPr/>
        </p:nvPicPr>
        <p:blipFill>
          <a:blip r:embed="rId6"/>
          <a:stretch>
            <a:fillRect/>
          </a:stretch>
        </p:blipFill>
        <p:spPr>
          <a:xfrm>
            <a:off x="2409044" y="5198372"/>
            <a:ext cx="154670" cy="174844"/>
          </a:xfrm>
          <a:prstGeom prst="rect">
            <a:avLst/>
          </a:prstGeom>
        </p:spPr>
      </p:pic>
      <p:pic>
        <p:nvPicPr>
          <p:cNvPr id="8" name="图片 7"/>
          <p:cNvPicPr>
            <a:picLocks noChangeAspect="1"/>
          </p:cNvPicPr>
          <p:nvPr/>
        </p:nvPicPr>
        <p:blipFill>
          <a:blip r:embed="rId7"/>
          <a:stretch>
            <a:fillRect/>
          </a:stretch>
        </p:blipFill>
        <p:spPr>
          <a:xfrm>
            <a:off x="2277800" y="4599761"/>
            <a:ext cx="160856" cy="1748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相似矩阵的特征值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观察</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相似矩阵的特征多项式相同。</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证明</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假设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𝐶𝐵</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oMath>
                </a14:m>
                <a:r>
                  <a:rPr kumimoji="1" lang="zh-CN" altLang="en-US" sz="2400" dirty="0">
                    <a:latin typeface="楷体" panose="02010609060101010101" pitchFamily="49" charset="-122"/>
                    <a:ea typeface="楷体" panose="02010609060101010101" pitchFamily="49" charset="-122"/>
                  </a:rPr>
                  <a:t>，其中</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𝐵</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都是</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的矩阵，我们有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547664" y="3068960"/>
            <a:ext cx="5616624" cy="1021204"/>
          </a:xfrm>
          <a:prstGeom prst="rect">
            <a:avLst/>
          </a:prstGeom>
        </p:spPr>
      </p:pic>
      <p:pic>
        <p:nvPicPr>
          <p:cNvPr id="6" name="图片 5"/>
          <p:cNvPicPr>
            <a:picLocks noChangeAspect="1"/>
          </p:cNvPicPr>
          <p:nvPr/>
        </p:nvPicPr>
        <p:blipFill>
          <a:blip r:embed="rId4"/>
          <a:stretch>
            <a:fillRect/>
          </a:stretch>
        </p:blipFill>
        <p:spPr>
          <a:xfrm>
            <a:off x="457200" y="5050606"/>
            <a:ext cx="8342971" cy="64965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相似矩阵的特征值</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注意</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上述观察的逆命题不成立。对于下面两个矩阵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这两个矩阵的特征多项式都为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−1</m:t>
                            </m:r>
                          </m:e>
                        </m:d>
                      </m:e>
                      <m:sup>
                        <m:r>
                          <a:rPr kumimoji="1" lang="en-US" altLang="zh-CN" sz="2400" b="0" i="1" smtClean="0">
                            <a:latin typeface="Cambria Math" panose="02040503050406030204" pitchFamily="18" charset="0"/>
                            <a:ea typeface="楷体" panose="02010609060101010101" pitchFamily="49" charset="-122"/>
                          </a:rPr>
                          <m:t>2</m:t>
                        </m:r>
                      </m:sup>
                    </m:sSup>
                  </m:oMath>
                </a14:m>
                <a:r>
                  <a:rPr kumimoji="1" lang="zh-CN" altLang="en-US" sz="2400" dirty="0">
                    <a:latin typeface="楷体" panose="02010609060101010101" pitchFamily="49" charset="-122"/>
                    <a:ea typeface="楷体" panose="02010609060101010101" pitchFamily="49" charset="-122"/>
                  </a:rPr>
                  <a:t>，但是它们并不相似。</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699792" y="2852936"/>
            <a:ext cx="3096344" cy="91457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pPr lvl="1" algn="ctr"/>
            <a:r>
              <a:rPr lang="en-US" altLang="zh-CN" dirty="0">
                <a:latin typeface="Gill Sans MT" panose="020B0502020104020203" pitchFamily="34" charset="0"/>
                <a:ea typeface="+mn-ea"/>
              </a:rPr>
              <a:t>5.4</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对角化</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sym typeface="+mn-ea"/>
              </a:rPr>
              <a:t>5.1</a:t>
            </a:r>
            <a:r>
              <a:rPr lang="zh-CN" altLang="en-US" dirty="0">
                <a:latin typeface="Gill Sans MT" panose="020B0502020104020203" pitchFamily="34" charset="0"/>
                <a:sym typeface="+mn-ea"/>
              </a:rPr>
              <a:t> </a:t>
            </a:r>
            <a:r>
              <a:rPr lang="zh-CN" altLang="en-US" dirty="0">
                <a:latin typeface="楷体" panose="02010609060101010101" pitchFamily="49" charset="-122"/>
                <a:ea typeface="楷体" panose="02010609060101010101" pitchFamily="49" charset="-122"/>
                <a:sym typeface="+mn-ea"/>
              </a:rPr>
              <a:t>特征值与特征向量</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44600"/>
                <a:ext cx="8229600" cy="5328592"/>
              </a:xfrm>
            </p:spPr>
            <p:txBody>
              <a:bodyPr/>
              <a:lstStyle/>
              <a:p>
                <a:pPr marL="0" indent="0">
                  <a:buNone/>
                </a:pPr>
                <a:r>
                  <a:rPr kumimoji="1" lang="zh-CN" altLang="en-US" sz="2400" dirty="0">
                    <a:solidFill>
                      <a:srgbClr val="FF0000"/>
                    </a:solidFill>
                    <a:latin typeface="楷体" panose="02010609060101010101" pitchFamily="49" charset="-122"/>
                    <a:ea typeface="楷体" panose="02010609060101010101" pitchFamily="49" charset="-122"/>
                  </a:rPr>
                  <a:t>基本定义</a:t>
                </a:r>
                <a:r>
                  <a:rPr kumimoji="1" lang="en-US" altLang="zh-CN" sz="2400" dirty="0">
                    <a:solidFill>
                      <a:srgbClr val="FF0000"/>
                    </a:solidFill>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矩阵。</a:t>
                </a:r>
              </a:p>
              <a:p>
                <a:pPr marL="457200" indent="-457200">
                  <a:buFont typeface="+mj-lt"/>
                  <a:buAutoNum type="arabicPeriod"/>
                </a:pP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的特征向量是</a:t>
                </a:r>
                <a14:m>
                  <m:oMath xmlns:m="http://schemas.openxmlformats.org/officeDocument/2006/math">
                    <m:r>
                      <a:rPr kumimoji="1" lang="en-US" altLang="zh-CN" sz="2400" b="0" i="0" smtClean="0">
                        <a:latin typeface="Cambria Math" panose="02040503050406030204" pitchFamily="18" charset="0"/>
                        <a:ea typeface="+mn-ea"/>
                      </a:rPr>
                      <m:t> </m:t>
                    </m:r>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𝑅</m:t>
                        </m:r>
                      </m:e>
                      <m:sup>
                        <m:r>
                          <a:rPr kumimoji="1" lang="en-US" altLang="zh-CN" sz="2400" b="0" i="1" smtClean="0">
                            <a:latin typeface="Cambria Math" panose="02040503050406030204" pitchFamily="18" charset="0"/>
                            <a:ea typeface="+mn-ea"/>
                          </a:rPr>
                          <m:t>𝑛</m:t>
                        </m:r>
                      </m:sup>
                    </m:sSup>
                    <m:r>
                      <a:rPr kumimoji="1" lang="en-US" altLang="zh-CN" sz="2400" b="0" i="1"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中的一个非零向量</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𝑣</m:t>
                    </m:r>
                    <m:r>
                      <a:rPr kumimoji="1" lang="en-GB" altLang="zh-CN" sz="2400" i="1" dirty="0" smtClean="0">
                        <a:latin typeface="Cambria Math" panose="02040503050406030204" pitchFamily="18" charset="0"/>
                        <a:ea typeface="+mn-ea"/>
                      </a:rPr>
                      <m:t> </m:t>
                    </m:r>
                  </m:oMath>
                </a14:m>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使得对于某个标量</a:t>
                </a:r>
                <a14:m>
                  <m:oMath xmlns:m="http://schemas.openxmlformats.org/officeDocument/2006/math">
                    <m:r>
                      <a:rPr kumimoji="1" lang="en-US" altLang="zh-CN" sz="2400" b="0" i="1" dirty="0" smtClean="0">
                        <a:latin typeface="Cambria Math" panose="02040503050406030204" pitchFamily="18" charset="0"/>
                        <a:ea typeface="+mn-ea"/>
                      </a:rPr>
                      <m:t>𝜆</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满足</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𝐴𝑣</m:t>
                    </m:r>
                    <m:r>
                      <a:rPr kumimoji="1" lang="en-GB"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𝜆</m:t>
                    </m:r>
                    <m:r>
                      <a:rPr kumimoji="1" lang="en-GB" altLang="zh-CN" sz="2400" i="1" dirty="0" smtClean="0">
                        <a:latin typeface="Cambria Math" panose="02040503050406030204" pitchFamily="18" charset="0"/>
                        <a:ea typeface="+mn-ea"/>
                      </a:rPr>
                      <m:t>𝑣</m:t>
                    </m:r>
                  </m:oMath>
                </a14:m>
                <a:r>
                  <a:rPr kumimoji="1" lang="zh-CN" altLang="en-GB" sz="2400" dirty="0">
                    <a:latin typeface="楷体" panose="02010609060101010101" pitchFamily="49" charset="-122"/>
                    <a:ea typeface="楷体" panose="02010609060101010101" pitchFamily="49" charset="-122"/>
                  </a:rPr>
                  <a:t>。</a:t>
                </a:r>
              </a:p>
              <a:p>
                <a:pPr marL="457200" indent="-457200">
                  <a:buFont typeface="+mj-lt"/>
                  <a:buAutoNum type="arabicPeriod"/>
                </a:pP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的特征值是使方程</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𝐴𝑣</m:t>
                    </m:r>
                    <m:r>
                      <a:rPr kumimoji="1" lang="en-GB" altLang="zh-CN" sz="2400" i="1" dirty="0" smtClean="0">
                        <a:latin typeface="Cambria Math" panose="02040503050406030204" pitchFamily="18" charset="0"/>
                        <a:ea typeface="+mn-ea"/>
                      </a:rPr>
                      <m:t>=</m:t>
                    </m:r>
                    <m:r>
                      <a:rPr kumimoji="1" lang="en-GB" altLang="zh-CN" sz="2400" i="1" dirty="0" smtClean="0">
                        <a:latin typeface="Cambria Math" panose="02040503050406030204" pitchFamily="18" charset="0"/>
                        <a:ea typeface="+mn-ea"/>
                      </a:rPr>
                      <m:t>𝜆</m:t>
                    </m:r>
                    <m:r>
                      <a:rPr kumimoji="1" lang="en-GB" altLang="zh-CN" sz="2400" i="1" dirty="0" smtClean="0">
                        <a:latin typeface="Cambria Math" panose="02040503050406030204" pitchFamily="18" charset="0"/>
                        <a:ea typeface="+mn-ea"/>
                      </a:rPr>
                      <m:t>𝑣</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存在非平凡解的标量</a:t>
                </a:r>
                <a14:m>
                  <m:oMath xmlns:m="http://schemas.openxmlformats.org/officeDocument/2006/math">
                    <m:r>
                      <a:rPr kumimoji="1" lang="en-US" altLang="zh-CN" sz="2400" dirty="0">
                        <a:latin typeface="Cambria Math" panose="02040503050406030204" pitchFamily="18" charset="0"/>
                        <a:ea typeface="+mn-ea"/>
                      </a:rPr>
                      <m:t> </m:t>
                    </m:r>
                    <m:r>
                      <a:rPr kumimoji="1" lang="en-US" altLang="zh-CN" sz="2400" i="1" dirty="0">
                        <a:latin typeface="Cambria Math" panose="02040503050406030204" pitchFamily="18" charset="0"/>
                        <a:ea typeface="+mn-ea"/>
                      </a:rPr>
                      <m:t>𝜆</m:t>
                    </m:r>
                    <m:r>
                      <a:rPr kumimoji="1" lang="en-GB" altLang="zh-CN" sz="2400" i="1" dirty="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a:t>
                </a:r>
              </a:p>
              <a:p>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𝐴𝑣</m:t>
                    </m:r>
                    <m:r>
                      <a:rPr kumimoji="1" lang="en-GB" altLang="zh-CN" sz="2400" i="1" dirty="0" smtClean="0">
                        <a:latin typeface="Cambria Math" panose="02040503050406030204" pitchFamily="18" charset="0"/>
                        <a:ea typeface="+mn-ea"/>
                      </a:rPr>
                      <m:t>=</m:t>
                    </m:r>
                    <m:r>
                      <a:rPr kumimoji="1" lang="en-GB" altLang="zh-CN" sz="2400" i="1" dirty="0" smtClean="0">
                        <a:latin typeface="Cambria Math" panose="02040503050406030204" pitchFamily="18" charset="0"/>
                        <a:ea typeface="+mn-ea"/>
                      </a:rPr>
                      <m:t>𝜆</m:t>
                    </m:r>
                    <m:r>
                      <a:rPr kumimoji="1" lang="en-GB" altLang="zh-CN" sz="2400" i="1" dirty="0" smtClean="0">
                        <a:latin typeface="Cambria Math" panose="02040503050406030204" pitchFamily="18" charset="0"/>
                        <a:ea typeface="+mn-ea"/>
                      </a:rPr>
                      <m:t>𝑣</m:t>
                    </m:r>
                    <m:r>
                      <a:rPr kumimoji="1" lang="zh-CN" altLang="en-US" sz="2400" b="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对于</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𝑣</m:t>
                    </m:r>
                    <m:r>
                      <a:rPr kumimoji="1" lang="en-GB" altLang="zh-CN" sz="2400" i="1" dirty="0" smtClean="0">
                        <a:latin typeface="Cambria Math" panose="02040503050406030204" pitchFamily="18" charset="0"/>
                        <a:ea typeface="+mn-ea"/>
                      </a:rPr>
                      <m:t>≠0 </m:t>
                    </m:r>
                  </m:oMath>
                </a14:m>
                <a:r>
                  <a:rPr kumimoji="1" lang="zh-CN" altLang="en-US" sz="2400" dirty="0">
                    <a:latin typeface="楷体" panose="02010609060101010101" pitchFamily="49" charset="-122"/>
                    <a:ea typeface="楷体" panose="02010609060101010101" pitchFamily="49" charset="-122"/>
                  </a:rPr>
                  <a:t>成立，我们说</a:t>
                </a:r>
                <a14:m>
                  <m:oMath xmlns:m="http://schemas.openxmlformats.org/officeDocument/2006/math">
                    <m:r>
                      <a:rPr kumimoji="1" lang="en-US" altLang="zh-CN" sz="2400" i="1" dirty="0" smtClean="0">
                        <a:latin typeface="Cambria Math" panose="02040503050406030204" pitchFamily="18" charset="0"/>
                        <a:ea typeface="+mn-ea"/>
                      </a:rPr>
                      <m:t> </m:t>
                    </m:r>
                    <m:r>
                      <a:rPr kumimoji="1" lang="en-US" altLang="zh-CN" sz="2400" i="1" dirty="0" smtClean="0">
                        <a:latin typeface="Cambria Math" panose="02040503050406030204" pitchFamily="18" charset="0"/>
                        <a:ea typeface="+mn-ea"/>
                      </a:rPr>
                      <m:t>𝜆</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𝑣</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的特征值，</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𝑣</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zh-CN" altLang="en-US" sz="2400" b="0" i="0" dirty="0" smtClean="0">
                        <a:latin typeface="Cambria Math" panose="02040503050406030204" pitchFamily="18" charset="0"/>
                        <a:ea typeface="+mn-ea"/>
                      </a:rPr>
                      <m:t> </m:t>
                    </m:r>
                    <m:r>
                      <a:rPr kumimoji="1" lang="en-US" altLang="zh-CN" sz="2400" i="1" dirty="0" smtClean="0">
                        <a:latin typeface="Cambria Math" panose="02040503050406030204" pitchFamily="18" charset="0"/>
                        <a:ea typeface="+mn-ea"/>
                      </a:rPr>
                      <m:t>𝜆</m:t>
                    </m:r>
                    <m:r>
                      <a:rPr kumimoji="1" lang="en-GB" altLang="zh-CN" sz="2400" i="1" dirty="0" smtClean="0">
                        <a:latin typeface="Cambria Math" panose="02040503050406030204" pitchFamily="18" charset="0"/>
                        <a:ea typeface="+mn-ea"/>
                      </a:rPr>
                      <m:t> </m:t>
                    </m:r>
                  </m:oMath>
                </a14:m>
                <a:r>
                  <a:rPr kumimoji="1" lang="zh-CN" altLang="en-US" sz="2400" dirty="0">
                    <a:latin typeface="楷体" panose="02010609060101010101" pitchFamily="49" charset="-122"/>
                    <a:ea typeface="楷体" panose="02010609060101010101" pitchFamily="49" charset="-122"/>
                  </a:rPr>
                  <a:t>的特征向量。</a:t>
                </a:r>
              </a:p>
              <a:p>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根据定义，特征向量是非零的。特征值可能等于零。</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我们不考虑零向量，因为对于每一个标量</a:t>
                </a:r>
                <a14:m>
                  <m:oMath xmlns:m="http://schemas.openxmlformats.org/officeDocument/2006/math">
                    <m:r>
                      <a:rPr kumimoji="1" lang="zh-CN" altLang="en-US" sz="2400" b="0" i="0" dirty="0" smtClean="0">
                        <a:latin typeface="Cambria Math" panose="02040503050406030204" pitchFamily="18" charset="0"/>
                        <a:ea typeface="+mn-ea"/>
                      </a:rPr>
                      <m:t> </m:t>
                    </m:r>
                    <m:r>
                      <a:rPr kumimoji="1" lang="en-US" altLang="zh-CN" sz="2400" i="1" dirty="0" smtClean="0">
                        <a:latin typeface="Cambria Math" panose="02040503050406030204" pitchFamily="18" charset="0"/>
                        <a:ea typeface="+mn-ea"/>
                      </a:rPr>
                      <m:t>𝜆</m:t>
                    </m:r>
                    <m:r>
                      <a:rPr kumimoji="1" lang="en-GB" altLang="zh-CN" sz="2400" i="1" dirty="0" smtClean="0">
                        <a:latin typeface="Cambria Math" panose="02040503050406030204" pitchFamily="18" charset="0"/>
                        <a:ea typeface="+mn-ea"/>
                      </a:rPr>
                      <m:t> </m:t>
                    </m:r>
                  </m:oMath>
                </a14:m>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都有</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0=0 =</m:t>
                    </m:r>
                    <m:r>
                      <a:rPr kumimoji="1" lang="en-GB" altLang="zh-CN" sz="2400" i="1" dirty="0" smtClean="0">
                        <a:latin typeface="Cambria Math" panose="02040503050406030204" pitchFamily="18" charset="0"/>
                        <a:ea typeface="+mn-ea"/>
                      </a:rPr>
                      <m:t>𝜆</m:t>
                    </m:r>
                    <m:r>
                      <a:rPr kumimoji="1" lang="en-US" altLang="zh-CN" sz="2400" b="0" i="1" dirty="0" smtClean="0">
                        <a:latin typeface="Cambria Math" panose="02040503050406030204" pitchFamily="18" charset="0"/>
                        <a:ea typeface="+mn-ea"/>
                      </a:rPr>
                      <m:t>⋅</m:t>
                    </m:r>
                    <m:r>
                      <a:rPr kumimoji="1" lang="en-GB" altLang="zh-CN" sz="2400" i="1" dirty="0" smtClean="0">
                        <a:latin typeface="Cambria Math" panose="02040503050406030204" pitchFamily="18" charset="0"/>
                        <a:ea typeface="+mn-ea"/>
                      </a:rPr>
                      <m:t>0 </m:t>
                    </m:r>
                  </m:oMath>
                </a14:m>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相关的特征值是无意义的。</a:t>
                </a:r>
              </a:p>
              <a:p>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244600"/>
                <a:ext cx="8229600" cy="5328592"/>
              </a:xfrm>
              <a:blipFill rotWithShape="1">
                <a:blip r:embed="rId3"/>
                <a:stretch>
                  <a:fillRect b="-242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对角化</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rPr>
                      <m:t> </m:t>
                    </m:r>
                    <m:r>
                      <a:rPr kumimoji="1" lang="en-US" altLang="zh-CN" sz="2400" b="1" i="1"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是可对角化的，如果它与某个对角阵相似。也就是说，如果存在一个可逆的</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 </m:t>
                    </m:r>
                    <m:r>
                      <a:rPr kumimoji="1" lang="en-US" altLang="zh-CN" sz="2400" i="1">
                        <a:latin typeface="Cambria Math" panose="02040503050406030204" pitchFamily="18" charset="0"/>
                      </a:rPr>
                      <m:t>𝑛</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和一个对角矩阵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𝐷</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使得</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m:t>
                    </m:r>
                    <m:r>
                      <a:rPr kumimoji="1" lang="en-US" altLang="zh-CN" sz="2400" b="0" i="1" dirty="0" smtClean="0">
                        <a:latin typeface="Cambria Math" panose="02040503050406030204" pitchFamily="18" charset="0"/>
                        <a:ea typeface="楷体" panose="02010609060101010101" pitchFamily="49" charset="-122"/>
                      </a:rPr>
                      <m:t>𝐶𝐷</m:t>
                    </m:r>
                    <m:sSup>
                      <m:sSupPr>
                        <m:ctrlPr>
                          <a:rPr kumimoji="1" lang="en-US" altLang="zh-CN" sz="2400" b="0" i="1" dirty="0" smtClean="0">
                            <a:latin typeface="Cambria Math" panose="02040503050406030204" pitchFamily="18" charset="0"/>
                            <a:ea typeface="楷体" panose="02010609060101010101" pitchFamily="49" charset="-122"/>
                          </a:rPr>
                        </m:ctrlPr>
                      </m:sSupPr>
                      <m:e>
                        <m:r>
                          <a:rPr kumimoji="1" lang="en-US" altLang="zh-CN" sz="2400" b="0" i="1" dirty="0" smtClean="0">
                            <a:latin typeface="Cambria Math" panose="02040503050406030204" pitchFamily="18" charset="0"/>
                            <a:ea typeface="楷体" panose="02010609060101010101" pitchFamily="49" charset="-122"/>
                          </a:rPr>
                          <m:t>𝐶</m:t>
                        </m:r>
                      </m:e>
                      <m:sup>
                        <m:r>
                          <a:rPr kumimoji="1" lang="en-US" altLang="zh-CN" sz="2400" b="0" i="1" dirty="0" smtClean="0">
                            <a:latin typeface="Cambria Math" panose="02040503050406030204" pitchFamily="18" charset="0"/>
                            <a:ea typeface="楷体" panose="02010609060101010101" pitchFamily="49" charset="-122"/>
                          </a:rPr>
                          <m:t>−1</m:t>
                        </m:r>
                      </m:sup>
                    </m:sSup>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那么矩阵</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对角化</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rPr>
                      <m:t> </m:t>
                    </m:r>
                    <m:r>
                      <a:rPr kumimoji="1" lang="en-US" altLang="zh-CN" sz="2400" b="1" i="1"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是可对角化的，如果它与某个对角阵相似。也就是说，如果存在一个可逆的</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 </m:t>
                    </m:r>
                    <m:r>
                      <a:rPr kumimoji="1" lang="en-US" altLang="zh-CN" sz="2400" i="1">
                        <a:latin typeface="Cambria Math" panose="02040503050406030204" pitchFamily="18" charset="0"/>
                      </a:rPr>
                      <m:t>𝑛</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和一个对角矩阵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𝐷</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使得</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m:t>
                    </m:r>
                    <m:r>
                      <a:rPr kumimoji="1" lang="en-US" altLang="zh-CN" sz="2400" b="0" i="1" dirty="0" smtClean="0">
                        <a:latin typeface="Cambria Math" panose="02040503050406030204" pitchFamily="18" charset="0"/>
                        <a:ea typeface="楷体" panose="02010609060101010101" pitchFamily="49" charset="-122"/>
                      </a:rPr>
                      <m:t>𝐶𝐷</m:t>
                    </m:r>
                    <m:sSup>
                      <m:sSupPr>
                        <m:ctrlPr>
                          <a:rPr kumimoji="1" lang="en-US" altLang="zh-CN" sz="2400" b="0" i="1" dirty="0" smtClean="0">
                            <a:latin typeface="Cambria Math" panose="02040503050406030204" pitchFamily="18" charset="0"/>
                            <a:ea typeface="楷体" panose="02010609060101010101" pitchFamily="49" charset="-122"/>
                          </a:rPr>
                        </m:ctrlPr>
                      </m:sSupPr>
                      <m:e>
                        <m:r>
                          <a:rPr kumimoji="1" lang="en-US" altLang="zh-CN" sz="2400" b="0" i="1" dirty="0" smtClean="0">
                            <a:latin typeface="Cambria Math" panose="02040503050406030204" pitchFamily="18" charset="0"/>
                            <a:ea typeface="楷体" panose="02010609060101010101" pitchFamily="49" charset="-122"/>
                          </a:rPr>
                          <m:t>𝐶</m:t>
                        </m:r>
                      </m:e>
                      <m:sup>
                        <m:r>
                          <a:rPr kumimoji="1" lang="en-US" altLang="zh-CN" sz="2400" b="0" i="1" dirty="0" smtClean="0">
                            <a:latin typeface="Cambria Math" panose="02040503050406030204" pitchFamily="18" charset="0"/>
                            <a:ea typeface="楷体" panose="02010609060101010101" pitchFamily="49" charset="-122"/>
                          </a:rPr>
                          <m:t>−1</m:t>
                        </m:r>
                      </m:sup>
                    </m:sSup>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那么矩阵</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12</m:t>
                              </m:r>
                            </m:e>
                            <m:e>
                              <m:r>
                                <a:rPr kumimoji="1" lang="en-US" altLang="zh-CN" sz="2400" b="0" i="1" smtClean="0">
                                  <a:latin typeface="Cambria Math" panose="02040503050406030204" pitchFamily="18" charset="0"/>
                                  <a:ea typeface="楷体" panose="02010609060101010101" pitchFamily="49" charset="-122"/>
                                </a:rPr>
                                <m:t>15</m:t>
                              </m:r>
                            </m:e>
                          </m:mr>
                          <m:mr>
                            <m:e>
                              <m:r>
                                <a:rPr kumimoji="1" lang="en-US" altLang="zh-CN" sz="2400" b="0" i="1" smtClean="0">
                                  <a:latin typeface="Cambria Math" panose="02040503050406030204" pitchFamily="18" charset="0"/>
                                  <a:ea typeface="楷体" panose="02010609060101010101" pitchFamily="49" charset="-122"/>
                                </a:rPr>
                                <m:t>−10</m:t>
                              </m:r>
                            </m:e>
                            <m:e>
                              <m:r>
                                <a:rPr kumimoji="1" lang="en-US" altLang="zh-CN" sz="2400" b="0" i="1" smtClean="0">
                                  <a:latin typeface="Cambria Math" panose="02040503050406030204" pitchFamily="18" charset="0"/>
                                  <a:ea typeface="楷体" panose="02010609060101010101" pitchFamily="49" charset="-122"/>
                                </a:rPr>
                                <m:t>13</m:t>
                              </m:r>
                            </m:e>
                          </m:mr>
                        </m:m>
                      </m:e>
                    </m:d>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是可对角化的，因为</a:t>
                </a:r>
                <a:endParaRPr kumimoji="1" lang="en-US" altLang="zh-CN" sz="2400" i="1" dirty="0">
                  <a:latin typeface="Cambria Math" panose="02040503050406030204" pitchFamily="18" charset="0"/>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2</m:t>
                                </m:r>
                              </m:e>
                              <m:e>
                                <m:r>
                                  <a:rPr kumimoji="1" lang="en-US" altLang="zh-CN" sz="2400" b="0" i="1" smtClean="0">
                                    <a:latin typeface="Cambria Math" panose="02040503050406030204" pitchFamily="18" charset="0"/>
                                    <a:ea typeface="楷体" panose="02010609060101010101" pitchFamily="49" charset="-122"/>
                                  </a:rPr>
                                  <m:t>3</m:t>
                                </m:r>
                              </m:e>
                            </m:mr>
                            <m:mr>
                              <m:e>
                                <m: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
                        </m:e>
                      </m:d>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3</m:t>
                                </m:r>
                              </m:e>
                              <m:e>
                                <m:r>
                                  <a:rPr kumimoji="1" lang="en-US" altLang="zh-CN" sz="2400" b="0" i="1" smtClean="0">
                                    <a:latin typeface="Cambria Math" panose="02040503050406030204" pitchFamily="18" charset="0"/>
                                    <a:ea typeface="楷体" panose="02010609060101010101" pitchFamily="49" charset="-122"/>
                                  </a:rPr>
                                  <m:t>0</m:t>
                                </m:r>
                              </m:e>
                            </m:mr>
                            <m:mr>
                              <m:e>
                                <m:r>
                                  <a:rPr kumimoji="1" lang="en-US" altLang="zh-CN" sz="2400" b="0" i="1" smtClean="0">
                                    <a:latin typeface="Cambria Math" panose="02040503050406030204" pitchFamily="18" charset="0"/>
                                    <a:ea typeface="楷体" panose="02010609060101010101" pitchFamily="49" charset="-122"/>
                                  </a:rPr>
                                  <m:t>0</m:t>
                                </m:r>
                              </m:e>
                              <m:e>
                                <m:r>
                                  <a:rPr kumimoji="1" lang="en-US" altLang="zh-CN" sz="2400" b="0" i="1" smtClean="0">
                                    <a:latin typeface="Cambria Math" panose="02040503050406030204" pitchFamily="18" charset="0"/>
                                    <a:ea typeface="楷体" panose="02010609060101010101" pitchFamily="49" charset="-122"/>
                                  </a:rPr>
                                  <m:t>−2</m:t>
                                </m:r>
                              </m:e>
                            </m:mr>
                          </m:m>
                        </m:e>
                      </m:d>
                      <m:sSup>
                        <m:sSupPr>
                          <m:ctrlPr>
                            <a:rPr kumimoji="1" lang="en-US" altLang="zh-CN" sz="2400" b="0" i="1" smtClean="0">
                              <a:latin typeface="Cambria Math" panose="02040503050406030204" pitchFamily="18" charset="0"/>
                              <a:ea typeface="楷体" panose="02010609060101010101" pitchFamily="49" charset="-122"/>
                            </a:rPr>
                          </m:ctrlPr>
                        </m:sSupPr>
                        <m:e>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2</m:t>
                                    </m:r>
                                  </m:e>
                                  <m:e>
                                    <m:r>
                                      <a:rPr kumimoji="1" lang="en-US" altLang="zh-CN" sz="2400" b="0" i="1" smtClean="0">
                                        <a:latin typeface="Cambria Math" panose="02040503050406030204" pitchFamily="18" charset="0"/>
                                        <a:ea typeface="楷体" panose="02010609060101010101" pitchFamily="49" charset="-122"/>
                                      </a:rPr>
                                      <m:t>3</m:t>
                                    </m:r>
                                  </m:e>
                                </m:mr>
                                <m:mr>
                                  <m:e>
                                    <m: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
                            </m:e>
                          </m:d>
                        </m:e>
                        <m:sup>
                          <m:r>
                            <a:rPr kumimoji="1" lang="en-US" altLang="zh-CN" sz="2400" b="0" i="1" smtClean="0">
                              <a:latin typeface="Cambria Math" panose="02040503050406030204" pitchFamily="18" charset="0"/>
                              <a:ea typeface="楷体" panose="02010609060101010101" pitchFamily="49" charset="-122"/>
                            </a:rPr>
                            <m:t>−1</m:t>
                          </m:r>
                        </m:sup>
                      </m:sSup>
                      <m:r>
                        <a:rPr kumimoji="1" lang="en-US" altLang="zh-CN" sz="2400" b="0" i="1" smtClean="0">
                          <a:latin typeface="Cambria Math" panose="02040503050406030204" pitchFamily="18" charset="0"/>
                          <a:ea typeface="楷体" panose="02010609060101010101" pitchFamily="49" charset="-122"/>
                        </a:rPr>
                        <m:t>.</m:t>
                      </m:r>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对角化</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rPr>
                      <m:t> </m:t>
                    </m:r>
                    <m:r>
                      <a:rPr kumimoji="1" lang="en-US" altLang="zh-CN" sz="2400" b="1" i="1"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是可对角化的，如果它与某个对角阵相似。也就是说，如果存在一个可逆的</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 </m:t>
                    </m:r>
                    <m:r>
                      <a:rPr kumimoji="1" lang="en-US" altLang="zh-CN" sz="2400" i="1">
                        <a:latin typeface="Cambria Math" panose="02040503050406030204" pitchFamily="18" charset="0"/>
                      </a:rPr>
                      <m:t>𝑛</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和一个对角矩阵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𝐷</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使得</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m:t>
                    </m:r>
                    <m:r>
                      <a:rPr kumimoji="1" lang="en-US" altLang="zh-CN" sz="2400" b="0" i="1" dirty="0" smtClean="0">
                        <a:latin typeface="Cambria Math" panose="02040503050406030204" pitchFamily="18" charset="0"/>
                        <a:ea typeface="楷体" panose="02010609060101010101" pitchFamily="49" charset="-122"/>
                      </a:rPr>
                      <m:t>𝐶𝐷</m:t>
                    </m:r>
                    <m:sSup>
                      <m:sSupPr>
                        <m:ctrlPr>
                          <a:rPr kumimoji="1" lang="en-US" altLang="zh-CN" sz="2400" b="0" i="1" dirty="0" smtClean="0">
                            <a:latin typeface="Cambria Math" panose="02040503050406030204" pitchFamily="18" charset="0"/>
                            <a:ea typeface="楷体" panose="02010609060101010101" pitchFamily="49" charset="-122"/>
                          </a:rPr>
                        </m:ctrlPr>
                      </m:sSupPr>
                      <m:e>
                        <m:r>
                          <a:rPr kumimoji="1" lang="en-US" altLang="zh-CN" sz="2400" b="0" i="1" dirty="0" smtClean="0">
                            <a:latin typeface="Cambria Math" panose="02040503050406030204" pitchFamily="18" charset="0"/>
                            <a:ea typeface="楷体" panose="02010609060101010101" pitchFamily="49" charset="-122"/>
                          </a:rPr>
                          <m:t>𝐶</m:t>
                        </m:r>
                      </m:e>
                      <m:sup>
                        <m:r>
                          <a:rPr kumimoji="1" lang="en-US" altLang="zh-CN" sz="2400" b="0" i="1" dirty="0" smtClean="0">
                            <a:latin typeface="Cambria Math" panose="02040503050406030204" pitchFamily="18" charset="0"/>
                            <a:ea typeface="楷体" panose="02010609060101010101" pitchFamily="49" charset="-122"/>
                          </a:rPr>
                          <m:t>−1</m:t>
                        </m:r>
                      </m:sup>
                    </m:sSup>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那么矩阵</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12</m:t>
                              </m:r>
                            </m:e>
                            <m:e>
                              <m:r>
                                <a:rPr kumimoji="1" lang="en-US" altLang="zh-CN" sz="2400" b="0" i="1" smtClean="0">
                                  <a:latin typeface="Cambria Math" panose="02040503050406030204" pitchFamily="18" charset="0"/>
                                  <a:ea typeface="楷体" panose="02010609060101010101" pitchFamily="49" charset="-122"/>
                                </a:rPr>
                                <m:t>15</m:t>
                              </m:r>
                            </m:e>
                          </m:mr>
                          <m:mr>
                            <m:e>
                              <m:r>
                                <a:rPr kumimoji="1" lang="en-US" altLang="zh-CN" sz="2400" b="0" i="1" smtClean="0">
                                  <a:latin typeface="Cambria Math" panose="02040503050406030204" pitchFamily="18" charset="0"/>
                                  <a:ea typeface="楷体" panose="02010609060101010101" pitchFamily="49" charset="-122"/>
                                </a:rPr>
                                <m:t>−10</m:t>
                              </m:r>
                            </m:e>
                            <m:e>
                              <m:r>
                                <a:rPr kumimoji="1" lang="en-US" altLang="zh-CN" sz="2400" b="0" i="1" smtClean="0">
                                  <a:latin typeface="Cambria Math" panose="02040503050406030204" pitchFamily="18" charset="0"/>
                                  <a:ea typeface="楷体" panose="02010609060101010101" pitchFamily="49" charset="-122"/>
                                </a:rPr>
                                <m:t>13</m:t>
                              </m:r>
                            </m:e>
                          </m:mr>
                        </m:m>
                      </m:e>
                    </m:d>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是可对角化的，因为</a:t>
                </a:r>
                <a:endParaRPr kumimoji="1" lang="en-US" altLang="zh-CN" sz="2400" i="1" dirty="0">
                  <a:latin typeface="Cambria Math" panose="02040503050406030204" pitchFamily="18" charset="0"/>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2</m:t>
                                </m:r>
                              </m:e>
                              <m:e>
                                <m:r>
                                  <a:rPr kumimoji="1" lang="en-US" altLang="zh-CN" sz="2400" b="0" i="1" smtClean="0">
                                    <a:latin typeface="Cambria Math" panose="02040503050406030204" pitchFamily="18" charset="0"/>
                                    <a:ea typeface="楷体" panose="02010609060101010101" pitchFamily="49" charset="-122"/>
                                  </a:rPr>
                                  <m:t>3</m:t>
                                </m:r>
                              </m:e>
                            </m:mr>
                            <m:mr>
                              <m:e>
                                <m: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
                        </m:e>
                      </m:d>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3</m:t>
                                </m:r>
                              </m:e>
                              <m:e>
                                <m:r>
                                  <a:rPr kumimoji="1" lang="en-US" altLang="zh-CN" sz="2400" b="0" i="1" smtClean="0">
                                    <a:latin typeface="Cambria Math" panose="02040503050406030204" pitchFamily="18" charset="0"/>
                                    <a:ea typeface="楷体" panose="02010609060101010101" pitchFamily="49" charset="-122"/>
                                  </a:rPr>
                                  <m:t>0</m:t>
                                </m:r>
                              </m:e>
                            </m:mr>
                            <m:mr>
                              <m:e>
                                <m:r>
                                  <a:rPr kumimoji="1" lang="en-US" altLang="zh-CN" sz="2400" b="0" i="1" smtClean="0">
                                    <a:latin typeface="Cambria Math" panose="02040503050406030204" pitchFamily="18" charset="0"/>
                                    <a:ea typeface="楷体" panose="02010609060101010101" pitchFamily="49" charset="-122"/>
                                  </a:rPr>
                                  <m:t>0</m:t>
                                </m:r>
                              </m:e>
                              <m:e>
                                <m:r>
                                  <a:rPr kumimoji="1" lang="en-US" altLang="zh-CN" sz="2400" b="0" i="1" smtClean="0">
                                    <a:latin typeface="Cambria Math" panose="02040503050406030204" pitchFamily="18" charset="0"/>
                                    <a:ea typeface="楷体" panose="02010609060101010101" pitchFamily="49" charset="-122"/>
                                  </a:rPr>
                                  <m:t>−2</m:t>
                                </m:r>
                              </m:e>
                            </m:mr>
                          </m:m>
                        </m:e>
                      </m:d>
                      <m:sSup>
                        <m:sSupPr>
                          <m:ctrlPr>
                            <a:rPr kumimoji="1" lang="en-US" altLang="zh-CN" sz="2400" b="0" i="1" smtClean="0">
                              <a:latin typeface="Cambria Math" panose="02040503050406030204" pitchFamily="18" charset="0"/>
                              <a:ea typeface="楷体" panose="02010609060101010101" pitchFamily="49" charset="-122"/>
                            </a:rPr>
                          </m:ctrlPr>
                        </m:sSupPr>
                        <m:e>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2</m:t>
                                    </m:r>
                                  </m:e>
                                  <m:e>
                                    <m:r>
                                      <a:rPr kumimoji="1" lang="en-US" altLang="zh-CN" sz="2400" b="0" i="1" smtClean="0">
                                        <a:latin typeface="Cambria Math" panose="02040503050406030204" pitchFamily="18" charset="0"/>
                                        <a:ea typeface="楷体" panose="02010609060101010101" pitchFamily="49" charset="-122"/>
                                      </a:rPr>
                                      <m:t>3</m:t>
                                    </m:r>
                                  </m:e>
                                </m:mr>
                                <m:mr>
                                  <m:e>
                                    <m: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
                            </m:e>
                          </m:d>
                        </m:e>
                        <m:sup>
                          <m:r>
                            <a:rPr kumimoji="1" lang="en-US" altLang="zh-CN" sz="2400" b="0" i="1" smtClean="0">
                              <a:latin typeface="Cambria Math" panose="02040503050406030204" pitchFamily="18" charset="0"/>
                              <a:ea typeface="楷体" panose="02010609060101010101" pitchFamily="49" charset="-122"/>
                            </a:rPr>
                            <m:t>−1</m:t>
                          </m:r>
                        </m:sup>
                      </m:sSup>
                      <m:r>
                        <a:rPr kumimoji="1" lang="en-US" altLang="zh-CN" sz="2400" b="0" i="1" smtClean="0">
                          <a:latin typeface="Cambria Math" panose="02040503050406030204" pitchFamily="18" charset="0"/>
                          <a:ea typeface="楷体" panose="02010609060101010101" pitchFamily="49" charset="-122"/>
                        </a:rPr>
                        <m:t>.</m:t>
                      </m:r>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计算可对角化矩阵的幂</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𝐶𝐷</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oMath>
                </a14:m>
                <a:r>
                  <a:rPr kumimoji="1" lang="zh-CN" altLang="en-US" sz="2400" dirty="0">
                    <a:latin typeface="楷体" panose="02010609060101010101" pitchFamily="49" charset="-122"/>
                    <a:ea typeface="楷体" panose="02010609060101010101" pitchFamily="49" charset="-122"/>
                  </a:rPr>
                  <a:t>，其中</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𝐷</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是对角阵</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那么</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i="1">
                            <a:latin typeface="Cambria Math" panose="02040503050406030204" pitchFamily="18" charset="0"/>
                            <a:ea typeface="楷体" panose="02010609060101010101" pitchFamily="49" charset="-122"/>
                          </a:rPr>
                          <m:t>𝐴</m:t>
                        </m:r>
                      </m:e>
                      <m:sup>
                        <m:r>
                          <a:rPr kumimoji="1" lang="en-US" altLang="zh-CN" sz="2400" b="0" i="1" smtClean="0">
                            <a:latin typeface="Cambria Math" panose="02040503050406030204" pitchFamily="18" charset="0"/>
                            <a:ea typeface="楷体" panose="02010609060101010101" pitchFamily="49" charset="-122"/>
                          </a:rPr>
                          <m:t>𝑛</m:t>
                        </m:r>
                      </m:sup>
                    </m:sSup>
                    <m:r>
                      <a:rPr kumimoji="1" lang="en-US" altLang="zh-CN" sz="2400" i="1">
                        <a:latin typeface="Cambria Math" panose="02040503050406030204" pitchFamily="18" charset="0"/>
                        <a:ea typeface="楷体" panose="02010609060101010101" pitchFamily="49" charset="-122"/>
                      </a:rPr>
                      <m:t>=</m:t>
                    </m:r>
                    <m:r>
                      <a:rPr kumimoji="1" lang="en-US" altLang="zh-CN" sz="2400" i="1">
                        <a:latin typeface="Cambria Math" panose="02040503050406030204" pitchFamily="18" charset="0"/>
                        <a:ea typeface="楷体" panose="02010609060101010101" pitchFamily="49" charset="-122"/>
                      </a:rPr>
                      <m:t>𝐶</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i="1">
                            <a:latin typeface="Cambria Math" panose="02040503050406030204" pitchFamily="18" charset="0"/>
                            <a:ea typeface="楷体" panose="02010609060101010101" pitchFamily="49" charset="-122"/>
                          </a:rPr>
                          <m:t>𝐷</m:t>
                        </m:r>
                      </m:e>
                      <m:sup>
                        <m:r>
                          <a:rPr kumimoji="1" lang="en-US" altLang="zh-CN" sz="2400" b="0" i="1" smtClean="0">
                            <a:latin typeface="Cambria Math" panose="02040503050406030204" pitchFamily="18" charset="0"/>
                            <a:ea typeface="楷体" panose="02010609060101010101" pitchFamily="49" charset="-122"/>
                          </a:rPr>
                          <m:t>𝑛</m:t>
                        </m:r>
                      </m:sup>
                    </m:sSup>
                    <m:sSup>
                      <m:sSupPr>
                        <m:ctrlPr>
                          <a:rPr kumimoji="1" lang="en-US" altLang="zh-CN" sz="2400" i="1">
                            <a:latin typeface="Cambria Math" panose="02040503050406030204" pitchFamily="18" charset="0"/>
                            <a:ea typeface="楷体" panose="02010609060101010101" pitchFamily="49" charset="-122"/>
                          </a:rPr>
                        </m:ctrlPr>
                      </m:sSupPr>
                      <m:e>
                        <m:r>
                          <a:rPr kumimoji="1" lang="en-US" altLang="zh-CN" sz="2400" i="1">
                            <a:latin typeface="Cambria Math" panose="02040503050406030204" pitchFamily="18" charset="0"/>
                            <a:ea typeface="楷体" panose="02010609060101010101" pitchFamily="49" charset="-122"/>
                          </a:rPr>
                          <m:t>𝐶</m:t>
                        </m:r>
                      </m:e>
                      <m:sup>
                        <m:r>
                          <a:rPr kumimoji="1" lang="en-US" altLang="zh-CN" sz="2400" i="1">
                            <a:latin typeface="Cambria Math" panose="02040503050406030204" pitchFamily="18" charset="0"/>
                            <a:ea typeface="楷体" panose="02010609060101010101" pitchFamily="49" charset="-122"/>
                          </a:rPr>
                          <m:t>−1</m:t>
                        </m:r>
                      </m:sup>
                    </m:sSup>
                  </m:oMath>
                </a14:m>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016000" y="5373216"/>
            <a:ext cx="7112000" cy="1143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对角化定理</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rPr>
                      <m:t> </m:t>
                    </m:r>
                    <m:r>
                      <a:rPr kumimoji="1" lang="en-US" altLang="zh-CN" sz="2400" b="1" i="1"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是可对角化的当且仅当</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有</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个线性无关的特征向量。</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此时，</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𝐶𝐷</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r>
                      <a:rPr kumimoji="1" lang="en-US" altLang="zh-CN" sz="2400" b="0" i="1" smtClean="0">
                        <a:latin typeface="Cambria Math" panose="02040503050406030204" pitchFamily="18" charset="0"/>
                        <a:ea typeface="楷体" panose="02010609060101010101" pitchFamily="49" charset="-122"/>
                      </a:rPr>
                      <m:t>.</m:t>
                    </m:r>
                  </m:oMath>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𝑛</m:t>
                        </m:r>
                      </m:sub>
                    </m:sSub>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个线性无关的特征向量。对应的</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𝑛</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是特征向量对应的特征值。</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具有</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𝑛</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个不同特征值的</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注：同时给出了对角化的方法</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403648" y="2564904"/>
            <a:ext cx="5450897" cy="1370756"/>
          </a:xfrm>
          <a:prstGeom prst="rect">
            <a:avLst/>
          </a:prstGeom>
        </p:spPr>
      </p:pic>
      <p:sp>
        <p:nvSpPr>
          <p:cNvPr id="7" name="文本框 6"/>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a:t>
            </a:r>
          </a:p>
        </p:txBody>
      </p:sp>
      <p:sp>
        <p:nvSpPr>
          <p:cNvPr id="4" name="内容占位符 3"/>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对角化不是唯一的</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由上述例子可知，当我们改变特征向量和特征值的顺序时可以得到不同的对角化结果。</a:t>
            </a:r>
          </a:p>
        </p:txBody>
      </p:sp>
      <p:pic>
        <p:nvPicPr>
          <p:cNvPr id="5" name="图片 4"/>
          <p:cNvPicPr>
            <a:picLocks noChangeAspect="1"/>
          </p:cNvPicPr>
          <p:nvPr/>
        </p:nvPicPr>
        <p:blipFill>
          <a:blip r:embed="rId2"/>
          <a:stretch>
            <a:fillRect/>
          </a:stretch>
        </p:blipFill>
        <p:spPr>
          <a:xfrm>
            <a:off x="1043608" y="2492896"/>
            <a:ext cx="6375400" cy="2717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对角化过程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对角化矩阵</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339752" y="1988840"/>
            <a:ext cx="23876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对角化过程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对角化矩阵</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计算</a:t>
                </a:r>
                <a14:m>
                  <m:oMath xmlns:m="http://schemas.openxmlformats.org/officeDocument/2006/math">
                    <m:r>
                      <a:rPr kumimoji="1" lang="en-US" altLang="zh-CN" sz="240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的特征值和特征向量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因此，特征值为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−1, 2</m:t>
                    </m:r>
                  </m:oMath>
                </a14:m>
                <a:r>
                  <a:rPr kumimoji="1" lang="zh-CN" altLang="en-US" sz="2400" dirty="0">
                    <a:latin typeface="楷体" panose="02010609060101010101" pitchFamily="49" charset="-122"/>
                    <a:ea typeface="楷体" panose="02010609060101010101" pitchFamily="49" charset="-122"/>
                  </a:rPr>
                  <a:t>。接下来我们依次计算两个特征值对应的特征向量。首先计算</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339752" y="1988840"/>
            <a:ext cx="2387600" cy="762000"/>
          </a:xfrm>
          <a:prstGeom prst="rect">
            <a:avLst/>
          </a:prstGeom>
        </p:spPr>
      </p:pic>
      <p:pic>
        <p:nvPicPr>
          <p:cNvPr id="6" name="图片 5"/>
          <p:cNvPicPr>
            <a:picLocks noChangeAspect="1"/>
          </p:cNvPicPr>
          <p:nvPr/>
        </p:nvPicPr>
        <p:blipFill>
          <a:blip r:embed="rId4"/>
          <a:stretch>
            <a:fillRect/>
          </a:stretch>
        </p:blipFill>
        <p:spPr>
          <a:xfrm>
            <a:off x="827584" y="3616177"/>
            <a:ext cx="6946900" cy="635000"/>
          </a:xfrm>
          <a:prstGeom prst="rect">
            <a:avLst/>
          </a:prstGeom>
        </p:spPr>
      </p:pic>
      <p:pic>
        <p:nvPicPr>
          <p:cNvPr id="7" name="图片 6"/>
          <p:cNvPicPr>
            <a:picLocks noChangeAspect="1"/>
          </p:cNvPicPr>
          <p:nvPr/>
        </p:nvPicPr>
        <p:blipFill>
          <a:blip r:embed="rId5"/>
          <a:stretch>
            <a:fillRect/>
          </a:stretch>
        </p:blipFill>
        <p:spPr>
          <a:xfrm>
            <a:off x="827584" y="5373216"/>
            <a:ext cx="7200900" cy="10033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对角化过程</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𝜆</m:t>
                        </m:r>
                      </m:e>
                      <m:sub>
                        <m:r>
                          <a:rPr kumimoji="1" lang="en-US" altLang="zh-CN" sz="2400" b="0" i="1" smtClean="0">
                            <a:latin typeface="Cambria Math" panose="02040503050406030204" pitchFamily="18" charset="0"/>
                          </a:rPr>
                          <m:t>1</m:t>
                        </m:r>
                      </m:sub>
                    </m:sSub>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对应的特征向量为</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𝑣</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d>
                      <m:dPr>
                        <m:ctrlPr>
                          <a:rPr kumimoji="1" lang="en-US" altLang="zh-CN" sz="2400" b="0" i="1" smtClean="0">
                            <a:latin typeface="Cambria Math" panose="02040503050406030204" pitchFamily="18" charset="0"/>
                          </a:rPr>
                        </m:ctrlPr>
                      </m:dPr>
                      <m:e>
                        <m:f>
                          <m:fPr>
                            <m:type m:val="noBa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
                              <a:rPr kumimoji="1" lang="en-US" altLang="zh-CN" sz="2400" b="0" i="1" smtClean="0">
                                <a:latin typeface="Cambria Math" panose="02040503050406030204" pitchFamily="18" charset="0"/>
                              </a:rPr>
                              <m:t>1</m:t>
                            </m:r>
                          </m:den>
                        </m:f>
                      </m:e>
                    </m:d>
                  </m:oMath>
                </a14:m>
                <a:r>
                  <a:rPr kumimoji="1" lang="zh-CN" altLang="en-US" sz="2400" dirty="0">
                    <a:latin typeface="楷体" panose="02010609060101010101" pitchFamily="49" charset="-122"/>
                    <a:ea typeface="楷体" panose="02010609060101010101" pitchFamily="49" charset="-122"/>
                  </a:rPr>
                  <a:t>。接下来我们计算</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=2</m:t>
                    </m:r>
                  </m:oMath>
                </a14:m>
                <a:r>
                  <a:rPr kumimoji="1" lang="zh-CN" altLang="en-US" sz="2400" dirty="0">
                    <a:latin typeface="楷体" panose="02010609060101010101" pitchFamily="49" charset="-122"/>
                    <a:ea typeface="楷体" panose="02010609060101010101" pitchFamily="49" charset="-122"/>
                  </a:rPr>
                  <a:t>对应的特征向量。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=2</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对应的特征向量为</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 </m:t>
                        </m:r>
                        <m:r>
                          <a:rPr kumimoji="1" lang="en-US" altLang="zh-CN" sz="2400" i="1">
                            <a:latin typeface="Cambria Math" panose="02040503050406030204" pitchFamily="18" charset="0"/>
                          </a:rPr>
                          <m:t>𝑣</m:t>
                        </m:r>
                      </m:e>
                      <m:sub>
                        <m:r>
                          <a:rPr kumimoji="1" lang="en-US" altLang="zh-CN" sz="2400" b="0" i="1" smtClean="0">
                            <a:latin typeface="Cambria Math" panose="02040503050406030204" pitchFamily="18" charset="0"/>
                          </a:rPr>
                          <m:t>2</m:t>
                        </m:r>
                      </m:sub>
                    </m:sSub>
                    <m:r>
                      <a:rPr kumimoji="1" lang="en-US" altLang="zh-CN" sz="2400" i="1">
                        <a:latin typeface="Cambria Math" panose="02040503050406030204" pitchFamily="18" charset="0"/>
                      </a:rPr>
                      <m:t>=</m:t>
                    </m:r>
                    <m:d>
                      <m:dPr>
                        <m:ctrlPr>
                          <a:rPr kumimoji="1" lang="en-US" altLang="zh-CN" sz="2400" i="1">
                            <a:latin typeface="Cambria Math" panose="02040503050406030204" pitchFamily="18" charset="0"/>
                          </a:rPr>
                        </m:ctrlPr>
                      </m:dPr>
                      <m:e>
                        <m:f>
                          <m:fPr>
                            <m:type m:val="noBa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
                              <a:rPr kumimoji="1" lang="en-US" altLang="zh-CN" sz="2400" i="1">
                                <a:latin typeface="Cambria Math" panose="02040503050406030204" pitchFamily="18" charset="0"/>
                              </a:rPr>
                              <m:t>1</m:t>
                            </m:r>
                          </m:den>
                        </m:f>
                      </m:e>
                    </m:d>
                    <m:r>
                      <a:rPr kumimoji="1" lang="zh-CN" altLang="en-US" sz="2400" b="0" i="0" smtClean="0">
                        <a:latin typeface="Cambria Math" panose="02040503050406030204" pitchFamily="18" charset="0"/>
                      </a:rPr>
                      <m:t>。</m:t>
                    </m:r>
                  </m:oMath>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oMath>
                </a14:m>
                <a:r>
                  <a:rPr kumimoji="1" lang="zh-CN" altLang="en-US" sz="2400" dirty="0">
                    <a:latin typeface="楷体" panose="02010609060101010101" pitchFamily="49" charset="-122"/>
                    <a:ea typeface="楷体" panose="02010609060101010101" pitchFamily="49" charset="-122"/>
                  </a:rPr>
                  <a:t>是线性无关的，根据对角化定理可知。</a:t>
                </a:r>
              </a:p>
            </p:txBody>
          </p:sp>
        </mc:Choice>
        <mc:Fallback xmlns="">
          <p:sp>
            <p:nvSpPr>
              <p:cNvPr id="4" name="内容占位符 3"/>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696963" y="2184676"/>
            <a:ext cx="7750074" cy="976583"/>
          </a:xfrm>
          <a:prstGeom prst="rect">
            <a:avLst/>
          </a:prstGeom>
        </p:spPr>
      </p:pic>
      <p:pic>
        <p:nvPicPr>
          <p:cNvPr id="8" name="图片 7"/>
          <p:cNvPicPr>
            <a:picLocks noChangeAspect="1"/>
          </p:cNvPicPr>
          <p:nvPr/>
        </p:nvPicPr>
        <p:blipFill>
          <a:blip r:embed="rId4"/>
          <a:stretch>
            <a:fillRect/>
          </a:stretch>
        </p:blipFill>
        <p:spPr>
          <a:xfrm>
            <a:off x="1219417" y="4673324"/>
            <a:ext cx="6433270" cy="84390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剪切矩阵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例（剪切矩阵不可对角化）</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令</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𝑇</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𝑥</m:t>
                        </m:r>
                      </m:e>
                    </m:d>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𝐴𝑥</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为剪切函数。</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−1</m:t>
                            </m:r>
                          </m:e>
                        </m:d>
                      </m:e>
                      <m:sup>
                        <m:r>
                          <a:rPr kumimoji="1" lang="en-US" altLang="zh-CN" sz="2400" b="0" i="1" smtClean="0">
                            <a:latin typeface="Cambria Math" panose="02040503050406030204" pitchFamily="18" charset="0"/>
                            <a:ea typeface="楷体" panose="02010609060101010101" pitchFamily="49" charset="-122"/>
                          </a:rPr>
                          <m:t>2</m:t>
                        </m:r>
                      </m:sup>
                    </m:sSup>
                    <m:r>
                      <a:rPr kumimoji="1" lang="en-US" altLang="zh-CN" sz="2400" b="0" i="0"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只有一个特征值</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r>
                      <a:rPr kumimoji="1" lang="en-US" altLang="zh-CN" sz="2400" b="0" i="0"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我们计算</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特征空间。</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特征空间为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轴。即，所有的特征向量都位于</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𝑥</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轴上。即，</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没有两个线性无关的特征向量。由对角化定理可知</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不可对角化。</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572000" y="1772816"/>
            <a:ext cx="1816100" cy="838200"/>
          </a:xfrm>
          <a:prstGeom prst="rect">
            <a:avLst/>
          </a:prstGeom>
        </p:spPr>
      </p:pic>
      <p:pic>
        <p:nvPicPr>
          <p:cNvPr id="7" name="图片 6"/>
          <p:cNvPicPr>
            <a:picLocks noChangeAspect="1"/>
          </p:cNvPicPr>
          <p:nvPr/>
        </p:nvPicPr>
        <p:blipFill>
          <a:blip r:embed="rId4"/>
          <a:stretch>
            <a:fillRect/>
          </a:stretch>
        </p:blipFill>
        <p:spPr>
          <a:xfrm>
            <a:off x="899592" y="3430623"/>
            <a:ext cx="5956300" cy="914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例（旋转矩阵）</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令</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𝑇</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𝑥</m:t>
                        </m:r>
                      </m:e>
                    </m:d>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𝐴𝑥</m:t>
                    </m:r>
                  </m:oMath>
                </a14:m>
                <a:r>
                  <a:rPr kumimoji="1" lang="zh-CN" altLang="en-US" sz="2400" dirty="0">
                    <a:latin typeface="楷体" panose="02010609060101010101" pitchFamily="49" charset="-122"/>
                    <a:ea typeface="楷体" panose="02010609060101010101" pitchFamily="49" charset="-122"/>
                  </a:rPr>
                  <a:t>为逆时针旋转</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90</m:t>
                    </m:r>
                    <m:r>
                      <a:rPr kumimoji="1" lang="en-US" altLang="zh-CN" sz="2400" b="0" i="1" smtClean="0">
                        <a:latin typeface="Cambria Math" panose="02040503050406030204" pitchFamily="18" charset="0"/>
                        <a:ea typeface="Cambria Math" panose="02040503050406030204" pitchFamily="18" charset="0"/>
                      </a:rPr>
                      <m:t>°</m:t>
                    </m:r>
                    <m:r>
                      <a:rPr kumimoji="1" lang="zh-CN" altLang="en-US" sz="2400" b="0" i="1" smtClean="0">
                        <a:latin typeface="Cambria Math" panose="02040503050406030204" pitchFamily="18" charset="0"/>
                        <a:ea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的线性变换。由之前的例子可知</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没有特征向量。因此</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不可对角化。</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实际上，如果我们允许特征值为复数时，上述矩阵是可对角化的，我们将在后面讨论有关复数的问题。</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131840" y="1700808"/>
            <a:ext cx="2273300" cy="102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实例</a:t>
            </a:r>
          </a:p>
        </p:txBody>
      </p:sp>
      <p:sp>
        <p:nvSpPr>
          <p:cNvPr id="3" name="内容占位符 2"/>
          <p:cNvSpPr>
            <a:spLocks noGrp="1"/>
          </p:cNvSpPr>
          <p:nvPr>
            <p:ph idx="1"/>
          </p:nvPr>
        </p:nvSpPr>
        <p:spPr>
          <a:xfrm>
            <a:off x="457200" y="1340768"/>
            <a:ext cx="8229600" cy="5401344"/>
          </a:xfrm>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考虑如下矩阵和向量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哪个是特征向量，对应的特征值为？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endParaRPr kumimoji="1" lang="en-US" altLang="zh-CN" sz="2400" dirty="0">
              <a:latin typeface="楷体" panose="02010609060101010101" pitchFamily="49" charset="-122"/>
              <a:ea typeface="楷体" panose="02010609060101010101" pitchFamily="49" charset="-122"/>
            </a:endParaRPr>
          </a:p>
          <a:p>
            <a:endParaRPr kumimoji="1" lang="en-US" altLang="zh-CN" sz="2400" dirty="0">
              <a:latin typeface="楷体" panose="02010609060101010101" pitchFamily="49" charset="-122"/>
              <a:ea typeface="楷体" panose="02010609060101010101" pitchFamily="49" charset="-122"/>
            </a:endParaRPr>
          </a:p>
          <a:p>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1214414" y="2041823"/>
            <a:ext cx="1766669" cy="800522"/>
          </a:xfrm>
          <a:prstGeom prst="rect">
            <a:avLst/>
          </a:prstGeom>
        </p:spPr>
      </p:pic>
      <p:pic>
        <p:nvPicPr>
          <p:cNvPr id="7" name="图片 6"/>
          <p:cNvPicPr>
            <a:picLocks noChangeAspect="1"/>
          </p:cNvPicPr>
          <p:nvPr/>
        </p:nvPicPr>
        <p:blipFill>
          <a:blip r:embed="rId3"/>
          <a:stretch>
            <a:fillRect/>
          </a:stretch>
        </p:blipFill>
        <p:spPr>
          <a:xfrm>
            <a:off x="3338042" y="2077186"/>
            <a:ext cx="2495899" cy="7297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可对角化与可逆</a:t>
            </a:r>
          </a:p>
        </p:txBody>
      </p:sp>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可对角化与可逆无关</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下面四个矩阵中，第一个矩阵可对角化并且可逆；第二个矩阵可对角化但是不可逆；第三个矩阵不可对角化但是可逆；第四个矩阵既不可对角化又不可逆。</a:t>
            </a:r>
          </a:p>
        </p:txBody>
      </p:sp>
      <p:pic>
        <p:nvPicPr>
          <p:cNvPr id="5" name="图片 4"/>
          <p:cNvPicPr>
            <a:picLocks noChangeAspect="1"/>
          </p:cNvPicPr>
          <p:nvPr/>
        </p:nvPicPr>
        <p:blipFill>
          <a:blip r:embed="rId3"/>
          <a:stretch>
            <a:fillRect/>
          </a:stretch>
        </p:blipFill>
        <p:spPr>
          <a:xfrm>
            <a:off x="1619672" y="3717032"/>
            <a:ext cx="5702300" cy="8001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代数重数</a:t>
            </a:r>
            <a:r>
              <a:rPr lang="zh-CN" altLang="en-US" dirty="0">
                <a:latin typeface="楷体" panose="02010609060101010101" pitchFamily="49" charset="-122"/>
                <a:ea typeface="楷体" panose="02010609060101010101" pitchFamily="49" charset="-122"/>
              </a:rPr>
              <a:t>与</a:t>
            </a:r>
            <a:r>
              <a:rPr lang="zh-CN" altLang="en-US" dirty="0">
                <a:latin typeface="楷体" panose="02010609060101010101" pitchFamily="49" charset="-122"/>
                <a:ea typeface="楷体" panose="02010609060101010101" pitchFamily="49" charset="-122"/>
                <a:sym typeface="+mn-ea"/>
              </a:rPr>
              <a:t>几何重数</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的一个特征值。</a:t>
                </a:r>
              </a:p>
              <a:p>
                <a:pPr marL="0" indent="0">
                  <a:buNone/>
                </a:pPr>
                <a:r>
                  <a:rPr kumimoji="1" lang="en-US" altLang="zh-CN" sz="2400" dirty="0">
                    <a:latin typeface="楷体" panose="02010609060101010101" pitchFamily="49" charset="-122"/>
                    <a:ea typeface="楷体" panose="02010609060101010101" pitchFamily="49" charset="-122"/>
                  </a:rPr>
                  <a:t>1.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的代数重数是它作为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的特征多项式的根的重数。</a:t>
                </a:r>
              </a:p>
              <a:p>
                <a:pPr marL="0" indent="0">
                  <a:buNone/>
                </a:pPr>
                <a:r>
                  <a:rPr kumimoji="1" lang="en-US" altLang="zh-CN" sz="2400" dirty="0">
                    <a:latin typeface="楷体" panose="02010609060101010101" pitchFamily="49" charset="-122"/>
                    <a:ea typeface="楷体" panose="02010609060101010101" pitchFamily="49" charset="-122"/>
                  </a:rPr>
                  <a:t>2.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的几何重数是</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𝜆</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特征空间的维数。</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代数重数</a:t>
            </a:r>
            <a:r>
              <a:rPr lang="zh-CN" altLang="en-US" dirty="0">
                <a:latin typeface="楷体" panose="02010609060101010101" pitchFamily="49" charset="-122"/>
                <a:ea typeface="楷体" panose="02010609060101010101" pitchFamily="49" charset="-122"/>
              </a:rPr>
              <a:t>与</a:t>
            </a:r>
            <a:r>
              <a:rPr lang="zh-CN" altLang="en-US" dirty="0">
                <a:latin typeface="楷体" panose="02010609060101010101" pitchFamily="49" charset="-122"/>
                <a:ea typeface="楷体" panose="02010609060101010101" pitchFamily="49" charset="-122"/>
                <a:sym typeface="+mn-ea"/>
              </a:rPr>
              <a:t>几何重数</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的一个特征值。</a:t>
                </a:r>
              </a:p>
              <a:p>
                <a:pPr marL="0" indent="0">
                  <a:buNone/>
                </a:pPr>
                <a:r>
                  <a:rPr kumimoji="1" lang="en-US" altLang="zh-CN" sz="2400" dirty="0">
                    <a:latin typeface="楷体" panose="02010609060101010101" pitchFamily="49" charset="-122"/>
                    <a:ea typeface="楷体" panose="02010609060101010101" pitchFamily="49" charset="-122"/>
                  </a:rPr>
                  <a:t>1.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的代数重数是它作为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的特征多项式的根的重数。</a:t>
                </a:r>
              </a:p>
              <a:p>
                <a:pPr marL="0" indent="0">
                  <a:buNone/>
                </a:pPr>
                <a:r>
                  <a:rPr kumimoji="1" lang="en-US" altLang="zh-CN" sz="2400" dirty="0">
                    <a:latin typeface="楷体" panose="02010609060101010101" pitchFamily="49" charset="-122"/>
                    <a:ea typeface="楷体" panose="02010609060101010101" pitchFamily="49" charset="-122"/>
                  </a:rPr>
                  <a:t>2.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的几何重数是</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𝜆</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特征空间的维数。</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剪切矩阵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只有一个特征值</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𝑓</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−1</m:t>
                            </m:r>
                          </m:e>
                        </m:d>
                      </m:e>
                      <m:sup>
                        <m:r>
                          <a:rPr kumimoji="1" lang="en-US" altLang="zh-CN" sz="2400" b="0" i="1" smtClean="0">
                            <a:latin typeface="Cambria Math" panose="02040503050406030204" pitchFamily="18" charset="0"/>
                            <a:ea typeface="楷体" panose="02010609060101010101" pitchFamily="49" charset="-122"/>
                          </a:rPr>
                          <m:t>2</m:t>
                        </m:r>
                      </m:sup>
                    </m:sSup>
                    <m:r>
                      <a:rPr kumimoji="1" lang="en-US" altLang="zh-CN" sz="2400" b="0" i="0"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𝜆</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的代数重数为</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smtClean="0">
                        <a:latin typeface="Cambria Math" panose="02040503050406030204" pitchFamily="18" charset="0"/>
                        <a:ea typeface="楷体" panose="02010609060101010101" pitchFamily="49" charset="-122"/>
                      </a:rPr>
                      <m:t>2</m:t>
                    </m:r>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，因为它是</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𝑓</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的二重根。</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由前面的例子可知</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𝐴</m:t>
                    </m:r>
                    <m:r>
                      <a:rPr kumimoji="1" lang="en-US" altLang="zh-CN" sz="2400" i="1" dirty="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特征空间是</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轴。因此</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𝜆</m:t>
                    </m:r>
                    <m:r>
                      <a:rPr kumimoji="1" lang="zh-CN" altLang="en-US"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的几何重数为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。该矩阵是不可对角化的。</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4136"/>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627784" y="2924944"/>
            <a:ext cx="1701800" cy="850900"/>
          </a:xfrm>
          <a:prstGeom prst="rect">
            <a:avLst/>
          </a:prstGeom>
        </p:spPr>
      </p:pic>
      <p:sp>
        <p:nvSpPr>
          <p:cNvPr id="6" name="文本框 5"/>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代数重数与几何重数</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定理（代数重数与几何重数）</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为一个方阵，并且</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的特征值，我们有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m:t>
                      </m:r>
                      <m:r>
                        <a:rPr kumimoji="1" lang="zh-CN" altLang="en-US"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zh-CN" altLang="en-US" sz="2400" b="0" i="1" smtClean="0">
                          <a:latin typeface="Cambria Math" panose="02040503050406030204" pitchFamily="18" charset="0"/>
                          <a:ea typeface="楷体" panose="02010609060101010101" pitchFamily="49" charset="-122"/>
                        </a:rPr>
                        <m:t> </m:t>
                      </m:r>
                      <m:r>
                        <a:rPr kumimoji="1" lang="zh-CN" altLang="en-US" sz="2400" i="1">
                          <a:latin typeface="Cambria Math" panose="02040503050406030204" pitchFamily="18" charset="0"/>
                          <a:ea typeface="楷体" panose="02010609060101010101" pitchFamily="49" charset="-122"/>
                        </a:rPr>
                        <m:t>的</m:t>
                      </m:r>
                      <m:r>
                        <a:rPr kumimoji="1" lang="zh-CN" altLang="en-US" sz="2400" i="1" smtClean="0">
                          <a:latin typeface="Cambria Math" panose="02040503050406030204" pitchFamily="18" charset="0"/>
                          <a:ea typeface="楷体" panose="02010609060101010101" pitchFamily="49" charset="-122"/>
                        </a:rPr>
                        <m:t>几何</m:t>
                      </m:r>
                      <m:r>
                        <a:rPr kumimoji="1" lang="zh-CN" altLang="en-US" sz="2400" i="1">
                          <a:latin typeface="Cambria Math" panose="02040503050406030204" pitchFamily="18" charset="0"/>
                          <a:ea typeface="楷体" panose="02010609060101010101" pitchFamily="49" charset="-122"/>
                        </a:rPr>
                        <m:t>重数</m:t>
                      </m:r>
                      <m:r>
                        <a:rPr kumimoji="1" lang="zh-CN" altLang="en-US"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𝜆</m:t>
                      </m:r>
                      <m:r>
                        <a:rPr kumimoji="1" lang="zh-CN" altLang="en-US" sz="2400" b="0" i="1" smtClean="0">
                          <a:latin typeface="Cambria Math" panose="02040503050406030204" pitchFamily="18" charset="0"/>
                          <a:ea typeface="楷体" panose="02010609060101010101" pitchFamily="49" charset="-122"/>
                        </a:rPr>
                        <m:t> </m:t>
                      </m:r>
                      <m:r>
                        <a:rPr kumimoji="1" lang="zh-CN" altLang="en-US" sz="2400" i="1">
                          <a:latin typeface="Cambria Math" panose="02040503050406030204" pitchFamily="18" charset="0"/>
                          <a:ea typeface="楷体" panose="02010609060101010101" pitchFamily="49" charset="-122"/>
                        </a:rPr>
                        <m:t>的</m:t>
                      </m:r>
                      <m:r>
                        <a:rPr kumimoji="1" lang="zh-CN" altLang="en-US" sz="2400" i="1" smtClean="0">
                          <a:latin typeface="Cambria Math" panose="02040503050406030204" pitchFamily="18" charset="0"/>
                          <a:ea typeface="楷体" panose="02010609060101010101" pitchFamily="49" charset="-122"/>
                        </a:rPr>
                        <m:t>代数</m:t>
                      </m:r>
                      <m:r>
                        <a:rPr kumimoji="1" lang="zh-CN" altLang="en-US" sz="2400" i="1">
                          <a:latin typeface="Cambria Math" panose="02040503050406030204" pitchFamily="18" charset="0"/>
                          <a:ea typeface="楷体" panose="02010609060101010101" pitchFamily="49" charset="-122"/>
                        </a:rPr>
                        <m:t>重数</m:t>
                      </m:r>
                      <m:r>
                        <a:rPr kumimoji="1" lang="en-US" altLang="zh-CN" sz="2400" b="0" i="1" smtClean="0">
                          <a:latin typeface="Cambria Math" panose="02040503050406030204" pitchFamily="18" charset="0"/>
                          <a:ea typeface="楷体" panose="02010609060101010101" pitchFamily="49" charset="-122"/>
                        </a:rPr>
                        <m:t>.</m:t>
                      </m:r>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尤其当</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zh-CN" altLang="en-US" sz="2400" b="0" i="1" smtClean="0">
                        <a:latin typeface="Cambria Math" panose="02040503050406030204" pitchFamily="18" charset="0"/>
                        <a:ea typeface="楷体" panose="02010609060101010101" pitchFamily="49" charset="-122"/>
                      </a:rPr>
                      <m:t> </m:t>
                    </m:r>
                    <m:r>
                      <a:rPr kumimoji="1" lang="zh-CN" altLang="en-US" sz="2400" i="1">
                        <a:latin typeface="Cambria Math" panose="02040503050406030204" pitchFamily="18" charset="0"/>
                        <a:ea typeface="楷体" panose="02010609060101010101" pitchFamily="49" charset="-122"/>
                      </a:rPr>
                      <m:t>的</m:t>
                    </m:r>
                    <m:r>
                      <a:rPr kumimoji="1" lang="zh-CN" altLang="en-US" sz="2400" i="1" smtClean="0">
                        <a:latin typeface="Cambria Math" panose="02040503050406030204" pitchFamily="18" charset="0"/>
                        <a:ea typeface="楷体" panose="02010609060101010101" pitchFamily="49" charset="-122"/>
                      </a:rPr>
                      <m:t>代数</m:t>
                    </m:r>
                    <m:r>
                      <a:rPr kumimoji="1" lang="zh-CN" altLang="en-US" sz="2400" i="1">
                        <a:latin typeface="Cambria Math" panose="02040503050406030204" pitchFamily="18" charset="0"/>
                        <a:ea typeface="楷体" panose="02010609060101010101" pitchFamily="49" charset="-122"/>
                      </a:rPr>
                      <m:t>重数</m:t>
                    </m:r>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时，</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𝜆</m:t>
                    </m:r>
                    <m:r>
                      <a:rPr kumimoji="1" lang="zh-CN" altLang="en-US" sz="2400" i="1">
                        <a:latin typeface="Cambria Math" panose="02040503050406030204" pitchFamily="18" charset="0"/>
                        <a:ea typeface="楷体" panose="02010609060101010101" pitchFamily="49" charset="-122"/>
                      </a:rPr>
                      <m:t> </m:t>
                    </m:r>
                    <m:r>
                      <a:rPr kumimoji="1" lang="zh-CN" altLang="en-US" sz="2400" i="1">
                        <a:latin typeface="Cambria Math" panose="02040503050406030204" pitchFamily="18" charset="0"/>
                        <a:ea typeface="楷体" panose="02010609060101010101" pitchFamily="49" charset="-122"/>
                      </a:rPr>
                      <m:t>的几何重数</m:t>
                    </m:r>
                  </m:oMath>
                </a14:m>
                <a:r>
                  <a:rPr kumimoji="1" lang="zh-CN" altLang="en-US" sz="2400" dirty="0">
                    <a:latin typeface="楷体" panose="02010609060101010101" pitchFamily="49" charset="-122"/>
                    <a:ea typeface="楷体" panose="02010609060101010101" pitchFamily="49" charset="-122"/>
                  </a:rPr>
                  <a:t>也为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1 </m:t>
                    </m:r>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代数重数与几何重数</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对角化定理（变体）</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矩阵，下列条件等价</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1.</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可对角化。</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2.</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的特征值的几何重数的和为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𝑛</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3.</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的特征值的代数重数的和为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𝑛</m:t>
                    </m:r>
                  </m:oMath>
                </a14:m>
                <a:r>
                  <a:rPr kumimoji="1" lang="zh-CN" altLang="en-US" sz="2400" dirty="0">
                    <a:latin typeface="楷体" panose="02010609060101010101" pitchFamily="49" charset="-122"/>
                    <a:ea typeface="楷体" panose="02010609060101010101" pitchFamily="49" charset="-122"/>
                  </a:rPr>
                  <a:t>，并且对每个特征值，几何重数等于代数重数。</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是一个方阵，</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的特征值。如果</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𝜆</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的代数重数不等于几何重数，那么</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不可以对角化。</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代数重数与几何重数</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𝐵</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𝑛</m:t>
                    </m:r>
                    <m:r>
                      <a:rPr kumimoji="1" lang="en-US" altLang="zh-CN" sz="2400" b="0" i="1" dirty="0" smtClean="0">
                        <a:latin typeface="Cambria Math" panose="02040503050406030204" pitchFamily="18" charset="0"/>
                      </a:rPr>
                      <m:t> × </m:t>
                    </m:r>
                    <m:r>
                      <a:rPr kumimoji="1" lang="en-US" altLang="zh-CN" sz="2400" b="0" i="1" dirty="0" smtClean="0">
                        <a:latin typeface="Cambria Math" panose="02040503050406030204" pitchFamily="18" charset="0"/>
                      </a:rPr>
                      <m:t>𝑛</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的相似矩阵，</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和</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𝐵</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1.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在</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𝐴</m:t>
                    </m:r>
                    <m:r>
                      <a:rPr kumimoji="1" lang="en-US" altLang="zh-CN" sz="2400" i="1" dirty="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和</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𝐵</m:t>
                    </m:r>
                    <m:r>
                      <a:rPr kumimoji="1" lang="zh-CN" altLang="en-US" sz="2400" b="0" i="1" dirty="0" smtClean="0">
                        <a:latin typeface="Cambria Math" panose="02040503050406030204" pitchFamily="18" charset="0"/>
                        <a:ea typeface="楷体" panose="02010609060101010101" pitchFamily="49" charset="-122"/>
                      </a:rPr>
                      <m:t> </m:t>
                    </m:r>
                    <m:r>
                      <m:rPr>
                        <m:nor/>
                      </m:rPr>
                      <a:rPr kumimoji="1" lang="zh-CN" altLang="en-US" sz="2400" dirty="0">
                        <a:latin typeface="楷体" panose="02010609060101010101" pitchFamily="49" charset="-122"/>
                        <a:ea typeface="楷体" panose="02010609060101010101" pitchFamily="49" charset="-122"/>
                      </a:rPr>
                      <m:t>的代数重数</m:t>
                    </m:r>
                  </m:oMath>
                </a14:m>
                <a:r>
                  <a:rPr kumimoji="1" lang="zh-CN" altLang="en-US" sz="2400" dirty="0">
                    <a:latin typeface="楷体" panose="02010609060101010101" pitchFamily="49" charset="-122"/>
                    <a:ea typeface="楷体" panose="02010609060101010101" pitchFamily="49" charset="-122"/>
                  </a:rPr>
                  <a:t>相等。</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2.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在</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𝐴</m:t>
                    </m:r>
                    <m:r>
                      <a:rPr kumimoji="1" lang="en-US" altLang="zh-CN" sz="2400" i="1" dirty="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和</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𝐵</m:t>
                    </m:r>
                    <m:r>
                      <m:rPr>
                        <m:nor/>
                      </m:rPr>
                      <a:rPr kumimoji="1" lang="zh-CN" altLang="en-US" sz="2400" b="0" i="0" dirty="0" smtClean="0">
                        <a:latin typeface="Cambria Math" panose="02040503050406030204" pitchFamily="18" charset="0"/>
                        <a:ea typeface="楷体" panose="02010609060101010101" pitchFamily="49" charset="-122"/>
                      </a:rPr>
                      <m:t> </m:t>
                    </m:r>
                    <m:r>
                      <m:rPr>
                        <m:nor/>
                      </m:rPr>
                      <a:rPr kumimoji="1" lang="zh-CN" altLang="en-US" sz="2400" dirty="0">
                        <a:latin typeface="楷体" panose="02010609060101010101" pitchFamily="49" charset="-122"/>
                        <a:ea typeface="楷体" panose="02010609060101010101" pitchFamily="49" charset="-122"/>
                      </a:rPr>
                      <m:t>的</m:t>
                    </m:r>
                    <m:r>
                      <a:rPr kumimoji="1" lang="zh-CN" altLang="en-US" sz="2400" i="1" dirty="0">
                        <a:latin typeface="Cambria Math" panose="02040503050406030204" pitchFamily="18" charset="0"/>
                        <a:ea typeface="楷体" panose="02010609060101010101" pitchFamily="49" charset="-122"/>
                      </a:rPr>
                      <m:t>几何</m:t>
                    </m:r>
                    <m:r>
                      <m:rPr>
                        <m:nor/>
                      </m:rPr>
                      <a:rPr kumimoji="1" lang="zh-CN" altLang="en-US" sz="2400" dirty="0">
                        <a:latin typeface="楷体" panose="02010609060101010101" pitchFamily="49" charset="-122"/>
                        <a:ea typeface="楷体" panose="02010609060101010101" pitchFamily="49" charset="-122"/>
                      </a:rPr>
                      <m:t>重数</m:t>
                    </m:r>
                  </m:oMath>
                </a14:m>
                <a:r>
                  <a:rPr kumimoji="1" lang="zh-CN" altLang="en-US" sz="2400" dirty="0">
                    <a:latin typeface="楷体" panose="02010609060101010101" pitchFamily="49" charset="-122"/>
                    <a:ea typeface="楷体" panose="02010609060101010101" pitchFamily="49" charset="-122"/>
                  </a:rPr>
                  <a:t>相等。</a:t>
                </a: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相似</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矩阵不相似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例（“相似”矩阵并不相似）</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特征值相同，并且特征值的几何重数与代数重数也相等。但是它们不相似。</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假设它们相似，有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与</a:t>
                </a:r>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e>
                      <m:sup>
                        <m:r>
                          <a:rPr kumimoji="1" lang="en-US" altLang="zh-CN" sz="2400" b="0" i="1" smtClean="0">
                            <a:latin typeface="Cambria Math" panose="02040503050406030204" pitchFamily="18" charset="0"/>
                            <a:ea typeface="楷体" panose="02010609060101010101" pitchFamily="49" charset="-122"/>
                          </a:rPr>
                          <m:t>2</m:t>
                        </m:r>
                      </m:sup>
                    </m:sSup>
                    <m:r>
                      <a:rPr kumimoji="1" lang="en-US" altLang="zh-CN" sz="2400" b="0" i="1" smtClean="0">
                        <a:latin typeface="Cambria Math" panose="02040503050406030204" pitchFamily="18" charset="0"/>
                        <a:ea typeface="楷体" panose="02010609060101010101" pitchFamily="49" charset="-122"/>
                      </a:rPr>
                      <m:t>≠0 </m:t>
                    </m:r>
                  </m:oMath>
                </a14:m>
                <a:r>
                  <a:rPr kumimoji="1" lang="zh-CN" altLang="en-US" sz="2400" dirty="0">
                    <a:latin typeface="楷体" panose="02010609060101010101" pitchFamily="49" charset="-122"/>
                    <a:ea typeface="楷体" panose="02010609060101010101" pitchFamily="49" charset="-122"/>
                  </a:rPr>
                  <a:t>矛盾。</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30246"/>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691680" y="1844824"/>
            <a:ext cx="5339556" cy="1228768"/>
          </a:xfrm>
          <a:prstGeom prst="rect">
            <a:avLst/>
          </a:prstGeom>
        </p:spPr>
      </p:pic>
      <p:pic>
        <p:nvPicPr>
          <p:cNvPr id="7" name="图片 6"/>
          <p:cNvPicPr>
            <a:picLocks noChangeAspect="1"/>
          </p:cNvPicPr>
          <p:nvPr/>
        </p:nvPicPr>
        <p:blipFill>
          <a:blip r:embed="rId4"/>
          <a:stretch>
            <a:fillRect/>
          </a:stretch>
        </p:blipFill>
        <p:spPr>
          <a:xfrm>
            <a:off x="1907704" y="3916411"/>
            <a:ext cx="5511043" cy="1343317"/>
          </a:xfrm>
          <a:prstGeom prst="rect">
            <a:avLst/>
          </a:prstGeom>
        </p:spPr>
      </p:pic>
      <p:pic>
        <p:nvPicPr>
          <p:cNvPr id="8" name="图片 7"/>
          <p:cNvPicPr>
            <a:picLocks noChangeAspect="1"/>
          </p:cNvPicPr>
          <p:nvPr/>
        </p:nvPicPr>
        <p:blipFill>
          <a:blip r:embed="rId5"/>
          <a:stretch>
            <a:fillRect/>
          </a:stretch>
        </p:blipFill>
        <p:spPr>
          <a:xfrm>
            <a:off x="2672358" y="5691494"/>
            <a:ext cx="3378200" cy="5461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pPr lvl="1" algn="ctr"/>
            <a:r>
              <a:rPr lang="en-US" altLang="zh-CN" dirty="0">
                <a:latin typeface="Gill Sans MT" panose="020B0502020104020203" pitchFamily="34" charset="0"/>
                <a:ea typeface="+mn-ea"/>
              </a:rPr>
              <a:t>5.5</a:t>
            </a:r>
            <a:r>
              <a:rPr lang="zh-CN" altLang="en-US" dirty="0">
                <a:latin typeface="Gill Sans MT" panose="020B0502020104020203" pitchFamily="34" charset="0"/>
                <a:ea typeface="+mn-ea"/>
              </a:rPr>
              <a:t> </a:t>
            </a:r>
            <a:r>
              <a:rPr lang="zh-CN" altLang="en-US" dirty="0">
                <a:latin typeface="楷体" panose="02010609060101010101" pitchFamily="49" charset="-122"/>
                <a:ea typeface="楷体" panose="02010609060101010101" pitchFamily="49" charset="-122"/>
              </a:rPr>
              <a:t>复特征值</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复特征值</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Ø"/>
                </a:pPr>
                <a:r>
                  <a:rPr kumimoji="1" lang="zh-CN" altLang="en-US" sz="2400" dirty="0">
                    <a:latin typeface="楷体" panose="02010609060101010101" pitchFamily="49" charset="-122"/>
                    <a:ea typeface="楷体" panose="02010609060101010101" pitchFamily="49" charset="-122"/>
                  </a:rPr>
                  <a:t>任何</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矩阵都有</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个复特征值。</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复特征值</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Ø"/>
                </a:pPr>
                <a:r>
                  <a:rPr kumimoji="1" lang="zh-CN" altLang="en-US" sz="2400" dirty="0">
                    <a:latin typeface="楷体" panose="02010609060101010101" pitchFamily="49" charset="-122"/>
                    <a:ea typeface="楷体" panose="02010609060101010101" pitchFamily="49" charset="-122"/>
                  </a:rPr>
                  <a:t>任何</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矩阵都有</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个复特征值。</a:t>
                </a:r>
                <a:endParaRPr kumimoji="1" lang="en-US" altLang="zh-CN" sz="2400" dirty="0">
                  <a:latin typeface="楷体" panose="02010609060101010101" pitchFamily="49" charset="-122"/>
                  <a:ea typeface="楷体" panose="02010609060101010101" pitchFamily="49" charset="-122"/>
                </a:endParaRPr>
              </a:p>
              <a:p>
                <a:pPr>
                  <a:buFont typeface="Wingdings" panose="05000000000000000000" pitchFamily="2" charset="2"/>
                  <a:buChar char="Ø"/>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计算</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75856" y="2546446"/>
            <a:ext cx="2311400" cy="914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214414" y="3404951"/>
            <a:ext cx="7102002" cy="2933681"/>
          </a:xfrm>
          <a:prstGeom prst="rect">
            <a:avLst/>
          </a:prstGeom>
        </p:spPr>
      </p:pic>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实例</a:t>
            </a:r>
          </a:p>
        </p:txBody>
      </p:sp>
      <p:sp>
        <p:nvSpPr>
          <p:cNvPr id="3" name="内容占位符 2"/>
          <p:cNvSpPr>
            <a:spLocks noGrp="1"/>
          </p:cNvSpPr>
          <p:nvPr>
            <p:ph idx="1"/>
          </p:nvPr>
        </p:nvSpPr>
        <p:spPr>
          <a:xfrm>
            <a:off x="457200" y="1340768"/>
            <a:ext cx="8229600" cy="5401344"/>
          </a:xfrm>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考虑如下矩阵和向量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哪个是特征向量，对应的特征值为？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dirty="0">
                <a:latin typeface="楷体" panose="02010609060101010101" pitchFamily="49" charset="-122"/>
                <a:ea typeface="楷体" panose="02010609060101010101" pitchFamily="49" charset="-122"/>
              </a:rPr>
              <a:t>. </a:t>
            </a:r>
          </a:p>
          <a:p>
            <a:endParaRPr kumimoji="1" lang="en-US" altLang="zh-CN" sz="2400" dirty="0">
              <a:latin typeface="楷体" panose="02010609060101010101" pitchFamily="49" charset="-122"/>
              <a:ea typeface="楷体" panose="02010609060101010101" pitchFamily="49" charset="-122"/>
            </a:endParaRPr>
          </a:p>
          <a:p>
            <a:endParaRPr kumimoji="1" lang="en-US" altLang="zh-CN" sz="2400" dirty="0">
              <a:latin typeface="楷体" panose="02010609060101010101" pitchFamily="49" charset="-122"/>
              <a:ea typeface="楷体" panose="02010609060101010101" pitchFamily="49" charset="-122"/>
            </a:endParaRPr>
          </a:p>
          <a:p>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1214414" y="2041823"/>
            <a:ext cx="1766669" cy="800522"/>
          </a:xfrm>
          <a:prstGeom prst="rect">
            <a:avLst/>
          </a:prstGeom>
        </p:spPr>
      </p:pic>
      <p:pic>
        <p:nvPicPr>
          <p:cNvPr id="7" name="图片 6"/>
          <p:cNvPicPr>
            <a:picLocks noChangeAspect="1"/>
          </p:cNvPicPr>
          <p:nvPr/>
        </p:nvPicPr>
        <p:blipFill>
          <a:blip r:embed="rId4"/>
          <a:stretch>
            <a:fillRect/>
          </a:stretch>
        </p:blipFill>
        <p:spPr>
          <a:xfrm>
            <a:off x="3338042" y="2077186"/>
            <a:ext cx="2495899" cy="7297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复特征值</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Ø"/>
                </a:pPr>
                <a:r>
                  <a:rPr kumimoji="1" lang="zh-CN" altLang="en-US" sz="2400" dirty="0">
                    <a:latin typeface="楷体" panose="02010609060101010101" pitchFamily="49" charset="-122"/>
                    <a:ea typeface="楷体" panose="02010609060101010101" pitchFamily="49" charset="-122"/>
                  </a:rPr>
                  <a:t>任何</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矩阵都有</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个复特征值。</a:t>
                </a:r>
                <a:endParaRPr kumimoji="1" lang="en-US" altLang="zh-CN" sz="2400" dirty="0">
                  <a:latin typeface="楷体" panose="02010609060101010101" pitchFamily="49" charset="-122"/>
                  <a:ea typeface="楷体" panose="02010609060101010101" pitchFamily="49" charset="-122"/>
                </a:endParaRPr>
              </a:p>
              <a:p>
                <a:pPr>
                  <a:buFont typeface="Wingdings" panose="05000000000000000000" pitchFamily="2" charset="2"/>
                  <a:buChar char="Ø"/>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计算</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解</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多项式的根为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接下来可以依次求解每个特征值对应的特征向量。</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275856" y="2546446"/>
            <a:ext cx="2311400" cy="914400"/>
          </a:xfrm>
          <a:prstGeom prst="rect">
            <a:avLst/>
          </a:prstGeom>
        </p:spPr>
      </p:pic>
      <p:pic>
        <p:nvPicPr>
          <p:cNvPr id="5" name="图片 4"/>
          <p:cNvPicPr>
            <a:picLocks noChangeAspect="1"/>
          </p:cNvPicPr>
          <p:nvPr/>
        </p:nvPicPr>
        <p:blipFill>
          <a:blip r:embed="rId5"/>
          <a:stretch>
            <a:fillRect/>
          </a:stretch>
        </p:blipFill>
        <p:spPr>
          <a:xfrm>
            <a:off x="2267744" y="4104028"/>
            <a:ext cx="5105400" cy="584200"/>
          </a:xfrm>
          <a:prstGeom prst="rect">
            <a:avLst/>
          </a:prstGeom>
        </p:spPr>
      </p:pic>
      <p:pic>
        <p:nvPicPr>
          <p:cNvPr id="6" name="图片 5"/>
          <p:cNvPicPr>
            <a:picLocks noChangeAspect="1"/>
          </p:cNvPicPr>
          <p:nvPr/>
        </p:nvPicPr>
        <p:blipFill>
          <a:blip r:embed="rId6"/>
          <a:stretch>
            <a:fillRect/>
          </a:stretch>
        </p:blipFill>
        <p:spPr>
          <a:xfrm>
            <a:off x="2483768" y="5259694"/>
            <a:ext cx="3289300" cy="8382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验证求解结果是否为特征值和特征向量。</a:t>
            </a:r>
          </a:p>
        </p:txBody>
      </p:sp>
      <p:pic>
        <p:nvPicPr>
          <p:cNvPr id="3" name="图片 2"/>
          <p:cNvPicPr>
            <a:picLocks noChangeAspect="1"/>
          </p:cNvPicPr>
          <p:nvPr/>
        </p:nvPicPr>
        <p:blipFill>
          <a:blip r:embed="rId2"/>
          <a:stretch>
            <a:fillRect/>
          </a:stretch>
        </p:blipFill>
        <p:spPr>
          <a:xfrm>
            <a:off x="1657741" y="3068960"/>
            <a:ext cx="5828517" cy="18002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复特征值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Ø"/>
                </a:pPr>
                <a:r>
                  <a:rPr lang="zh-CN" altLang="en-US" sz="2400" dirty="0">
                    <a:effectLst/>
                    <a:latin typeface="楷体" panose="02010609060101010101" pitchFamily="49" charset="-122"/>
                    <a:ea typeface="楷体" panose="02010609060101010101" pitchFamily="49" charset="-122"/>
                  </a:rPr>
                  <a:t>共轭特征值的对应特征向量就是共轭特征向量（通过共轭第一个特征向量的每个元素获得的特征向量）。如果</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r>
                      <a:rPr lang="en-US" altLang="zh-CN" sz="2400" b="0" i="1" smtClean="0">
                        <a:effectLst/>
                        <a:latin typeface="Cambria Math" panose="02040503050406030204" pitchFamily="18" charset="0"/>
                        <a:ea typeface="楷体" panose="02010609060101010101" pitchFamily="49" charset="-122"/>
                      </a:rPr>
                      <m:t>𝐴𝑣</m:t>
                    </m:r>
                    <m:r>
                      <a:rPr lang="en-US" altLang="zh-CN" sz="2400" b="0" i="1" smtClean="0">
                        <a:effectLst/>
                        <a:latin typeface="Cambria Math" panose="02040503050406030204" pitchFamily="18" charset="0"/>
                        <a:ea typeface="楷体" panose="02010609060101010101" pitchFamily="49" charset="-122"/>
                      </a:rPr>
                      <m:t>=</m:t>
                    </m:r>
                    <m:r>
                      <a:rPr lang="en-US" altLang="zh-CN" sz="2400" b="0" i="1" smtClean="0">
                        <a:effectLst/>
                        <a:latin typeface="Cambria Math" panose="02040503050406030204" pitchFamily="18" charset="0"/>
                        <a:ea typeface="楷体" panose="02010609060101010101" pitchFamily="49" charset="-122"/>
                      </a:rPr>
                      <m:t>𝜆</m:t>
                    </m:r>
                    <m:r>
                      <a:rPr lang="en-US" altLang="zh-CN" sz="2400" b="0" i="1" smtClean="0">
                        <a:effectLst/>
                        <a:latin typeface="Cambria Math" panose="02040503050406030204" pitchFamily="18" charset="0"/>
                        <a:ea typeface="楷体" panose="02010609060101010101" pitchFamily="49" charset="-122"/>
                      </a:rPr>
                      <m:t>𝑣</m:t>
                    </m:r>
                    <m:r>
                      <a:rPr lang="en-US" altLang="zh-CN" sz="2400" b="0" i="1"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那么</a:t>
                </a:r>
                <a:endParaRPr lang="en-US" altLang="zh-CN" sz="2400" dirty="0">
                  <a:effectLst/>
                  <a:latin typeface="楷体" panose="02010609060101010101" pitchFamily="49" charset="-122"/>
                  <a:ea typeface="楷体" panose="02010609060101010101" pitchFamily="49" charset="-122"/>
                </a:endParaRPr>
              </a:p>
              <a:p>
                <a:pPr>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effectLst/>
                    <a:latin typeface="楷体" panose="02010609060101010101" pitchFamily="49" charset="-122"/>
                    <a:ea typeface="楷体" panose="02010609060101010101" pitchFamily="49" charset="-122"/>
                  </a:rPr>
                  <a:t>   </a:t>
                </a:r>
                <a:r>
                  <a:rPr lang="zh-CN" altLang="en-US" sz="2400" dirty="0">
                    <a:effectLst/>
                    <a:latin typeface="楷体" panose="02010609060101010101" pitchFamily="49" charset="-122"/>
                    <a:ea typeface="楷体" panose="02010609060101010101" pitchFamily="49" charset="-122"/>
                  </a:rPr>
                  <a:t>这说明</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acc>
                      <m:accPr>
                        <m:chr m:val="̅"/>
                        <m:ctrlPr>
                          <a:rPr lang="en-US" altLang="zh-CN" sz="2400" b="0" i="1" smtClean="0">
                            <a:effectLst/>
                            <a:latin typeface="Cambria Math" panose="02040503050406030204" pitchFamily="18" charset="0"/>
                            <a:ea typeface="楷体" panose="02010609060101010101" pitchFamily="49" charset="-122"/>
                          </a:rPr>
                        </m:ctrlPr>
                      </m:accPr>
                      <m:e>
                        <m:r>
                          <a:rPr lang="en-US" altLang="zh-CN" sz="2400" b="0" i="1" smtClean="0">
                            <a:effectLst/>
                            <a:latin typeface="Cambria Math" panose="02040503050406030204" pitchFamily="18" charset="0"/>
                            <a:ea typeface="楷体" panose="02010609060101010101" pitchFamily="49" charset="-122"/>
                          </a:rPr>
                          <m:t>𝑣</m:t>
                        </m:r>
                      </m:e>
                    </m:acc>
                    <m:r>
                      <a:rPr lang="en-US" altLang="zh-CN" sz="2400" b="0" i="1" dirty="0"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是</a:t>
                </a:r>
                <a14:m>
                  <m:oMath xmlns:m="http://schemas.openxmlformats.org/officeDocument/2006/math">
                    <m:r>
                      <a:rPr lang="en-US" altLang="zh-CN" sz="2400" b="0" i="0" dirty="0" smtClean="0">
                        <a:effectLst/>
                        <a:latin typeface="Cambria Math" panose="02040503050406030204" pitchFamily="18" charset="0"/>
                        <a:ea typeface="楷体" panose="02010609060101010101" pitchFamily="49" charset="-122"/>
                      </a:rPr>
                      <m:t> </m:t>
                    </m:r>
                    <m:r>
                      <a:rPr lang="en-US" altLang="zh-CN" sz="2400" b="0" i="1" dirty="0" smtClean="0">
                        <a:effectLst/>
                        <a:latin typeface="Cambria Math" panose="02040503050406030204" pitchFamily="18" charset="0"/>
                        <a:ea typeface="楷体" panose="02010609060101010101" pitchFamily="49" charset="-122"/>
                      </a:rPr>
                      <m:t>𝐴</m:t>
                    </m:r>
                    <m:r>
                      <a:rPr lang="en-US" altLang="zh-CN" sz="2400" b="0" i="1" dirty="0"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的特征向量，并且对应的特征值为</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acc>
                      <m:accPr>
                        <m:chr m:val="̅"/>
                        <m:ctrlPr>
                          <a:rPr lang="en-US" altLang="zh-CN" sz="2400" b="0" i="1" smtClean="0">
                            <a:effectLst/>
                            <a:latin typeface="Cambria Math" panose="02040503050406030204" pitchFamily="18" charset="0"/>
                            <a:ea typeface="楷体" panose="02010609060101010101" pitchFamily="49" charset="-122"/>
                          </a:rPr>
                        </m:ctrlPr>
                      </m:accPr>
                      <m:e>
                        <m:r>
                          <a:rPr lang="en-US" altLang="zh-CN" sz="2400" b="0" i="1" smtClean="0">
                            <a:effectLst/>
                            <a:latin typeface="Cambria Math" panose="02040503050406030204" pitchFamily="18" charset="0"/>
                            <a:ea typeface="楷体" panose="02010609060101010101" pitchFamily="49" charset="-122"/>
                          </a:rPr>
                          <m:t>𝜆</m:t>
                        </m:r>
                      </m:e>
                    </m:acc>
                  </m:oMath>
                </a14:m>
                <a:r>
                  <a:rPr lang="zh-CN" altLang="en-US" sz="2400" dirty="0">
                    <a:effectLst/>
                    <a:latin typeface="楷体" panose="02010609060101010101" pitchFamily="49" charset="-122"/>
                    <a:ea typeface="楷体" panose="02010609060101010101" pitchFamily="49" charset="-122"/>
                  </a:rPr>
                  <a:t>。</a:t>
                </a:r>
                <a:endParaRPr lang="en-US" altLang="zh-CN" sz="2400" dirty="0">
                  <a:effectLst/>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zh-CN" altLang="en-US" sz="2400" dirty="0">
                  <a:effectLst/>
                  <a:latin typeface="楷体" panose="02010609060101010101" pitchFamily="49" charset="-122"/>
                  <a:ea typeface="楷体" panose="02010609060101010101" pitchFamily="49" charset="-122"/>
                </a:endParaRPr>
              </a:p>
              <a:p>
                <a:pPr marL="0" indent="0">
                  <a:buNone/>
                </a:pPr>
                <a:endParaRPr lang="en-US" altLang="zh-CN" sz="2400" dirty="0">
                  <a:effectLst/>
                  <a:latin typeface="楷体" panose="02010609060101010101" pitchFamily="49" charset="-122"/>
                  <a:ea typeface="楷体" panose="02010609060101010101" pitchFamily="49" charset="-122"/>
                </a:endParaRPr>
              </a:p>
              <a:p>
                <a:pPr>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pPr>
                  <a:buFont typeface="Wingdings" panose="05000000000000000000" pitchFamily="2" charset="2"/>
                  <a:buChar char="Ø"/>
                </a:pPr>
                <a:endParaRPr lang="en-US" altLang="zh-CN" sz="2400" dirty="0">
                  <a:effectLst/>
                  <a:latin typeface="楷体" panose="02010609060101010101" pitchFamily="49" charset="-122"/>
                  <a:ea typeface="楷体" panose="02010609060101010101" pitchFamily="49" charset="-122"/>
                </a:endParaRPr>
              </a:p>
              <a:p>
                <a:pPr marL="0" indent="0">
                  <a:buNone/>
                </a:pPr>
                <a:endParaRPr lang="zh-CN" altLang="en-US" sz="2400" dirty="0">
                  <a:effectLst/>
                  <a:latin typeface="楷体" panose="02010609060101010101" pitchFamily="49" charset="-122"/>
                  <a:ea typeface="楷体" panose="02010609060101010101" pitchFamily="49" charset="-122"/>
                </a:endParaRPr>
              </a:p>
              <a:p>
                <a:pPr marL="0" indent="0">
                  <a:buNone/>
                </a:pPr>
                <a:br>
                  <a:rPr lang="en-GB" altLang="zh-CN" sz="2400" b="0" i="0" dirty="0">
                    <a:solidFill>
                      <a:srgbClr val="060607"/>
                    </a:solidFill>
                    <a:effectLst/>
                    <a:latin typeface="楷体" panose="02010609060101010101" pitchFamily="49" charset="-122"/>
                    <a:ea typeface="楷体" panose="02010609060101010101" pitchFamily="49" charset="-122"/>
                  </a:rPr>
                </a:br>
                <a:endParaRPr lang="en-GB" altLang="zh-CN" sz="2400" dirty="0">
                  <a:effectLst/>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04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987824" y="2204864"/>
            <a:ext cx="3017202" cy="668908"/>
          </a:xfrm>
          <a:prstGeom prst="rect">
            <a:avLst/>
          </a:prstGeom>
        </p:spPr>
      </p:pic>
      <p:sp>
        <p:nvSpPr>
          <p:cNvPr id="6" name="文本框 5"/>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复特征值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Ø"/>
                </a:pPr>
                <a:r>
                  <a:rPr lang="zh-CN" altLang="en-US" sz="2400" dirty="0">
                    <a:effectLst/>
                    <a:latin typeface="楷体" panose="02010609060101010101" pitchFamily="49" charset="-122"/>
                    <a:ea typeface="楷体" panose="02010609060101010101" pitchFamily="49" charset="-122"/>
                  </a:rPr>
                  <a:t>共轭特征值的对应特征向量就是共轭特征向量（通过共轭第一个特征向量的每个元素获得的特征向量）。如果</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r>
                      <a:rPr lang="en-US" altLang="zh-CN" sz="2400" b="0" i="1" smtClean="0">
                        <a:effectLst/>
                        <a:latin typeface="Cambria Math" panose="02040503050406030204" pitchFamily="18" charset="0"/>
                        <a:ea typeface="楷体" panose="02010609060101010101" pitchFamily="49" charset="-122"/>
                      </a:rPr>
                      <m:t>𝐴𝑣</m:t>
                    </m:r>
                    <m:r>
                      <a:rPr lang="en-US" altLang="zh-CN" sz="2400" b="0" i="1" smtClean="0">
                        <a:effectLst/>
                        <a:latin typeface="Cambria Math" panose="02040503050406030204" pitchFamily="18" charset="0"/>
                        <a:ea typeface="楷体" panose="02010609060101010101" pitchFamily="49" charset="-122"/>
                      </a:rPr>
                      <m:t>=</m:t>
                    </m:r>
                    <m:r>
                      <a:rPr lang="en-US" altLang="zh-CN" sz="2400" b="0" i="1" smtClean="0">
                        <a:effectLst/>
                        <a:latin typeface="Cambria Math" panose="02040503050406030204" pitchFamily="18" charset="0"/>
                        <a:ea typeface="楷体" panose="02010609060101010101" pitchFamily="49" charset="-122"/>
                      </a:rPr>
                      <m:t>𝜆</m:t>
                    </m:r>
                    <m:r>
                      <a:rPr lang="en-US" altLang="zh-CN" sz="2400" b="0" i="1" smtClean="0">
                        <a:effectLst/>
                        <a:latin typeface="Cambria Math" panose="02040503050406030204" pitchFamily="18" charset="0"/>
                        <a:ea typeface="楷体" panose="02010609060101010101" pitchFamily="49" charset="-122"/>
                      </a:rPr>
                      <m:t>𝑣</m:t>
                    </m:r>
                    <m:r>
                      <a:rPr lang="en-US" altLang="zh-CN" sz="2400" b="0" i="1"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那么</a:t>
                </a:r>
                <a:endParaRPr lang="en-US" altLang="zh-CN" sz="2400" dirty="0">
                  <a:effectLst/>
                  <a:latin typeface="楷体" panose="02010609060101010101" pitchFamily="49" charset="-122"/>
                  <a:ea typeface="楷体" panose="02010609060101010101" pitchFamily="49" charset="-122"/>
                </a:endParaRPr>
              </a:p>
              <a:p>
                <a:pPr>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effectLst/>
                    <a:latin typeface="楷体" panose="02010609060101010101" pitchFamily="49" charset="-122"/>
                    <a:ea typeface="楷体" panose="02010609060101010101" pitchFamily="49" charset="-122"/>
                  </a:rPr>
                  <a:t>   </a:t>
                </a:r>
                <a:r>
                  <a:rPr lang="zh-CN" altLang="en-US" sz="2400" dirty="0">
                    <a:effectLst/>
                    <a:latin typeface="楷体" panose="02010609060101010101" pitchFamily="49" charset="-122"/>
                    <a:ea typeface="楷体" panose="02010609060101010101" pitchFamily="49" charset="-122"/>
                  </a:rPr>
                  <a:t>这说明</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acc>
                      <m:accPr>
                        <m:chr m:val="̅"/>
                        <m:ctrlPr>
                          <a:rPr lang="en-US" altLang="zh-CN" sz="2400" b="0" i="1" smtClean="0">
                            <a:effectLst/>
                            <a:latin typeface="Cambria Math" panose="02040503050406030204" pitchFamily="18" charset="0"/>
                            <a:ea typeface="楷体" panose="02010609060101010101" pitchFamily="49" charset="-122"/>
                          </a:rPr>
                        </m:ctrlPr>
                      </m:accPr>
                      <m:e>
                        <m:r>
                          <a:rPr lang="en-US" altLang="zh-CN" sz="2400" b="0" i="1" smtClean="0">
                            <a:effectLst/>
                            <a:latin typeface="Cambria Math" panose="02040503050406030204" pitchFamily="18" charset="0"/>
                            <a:ea typeface="楷体" panose="02010609060101010101" pitchFamily="49" charset="-122"/>
                          </a:rPr>
                          <m:t>𝑣</m:t>
                        </m:r>
                      </m:e>
                    </m:acc>
                    <m:r>
                      <a:rPr lang="en-US" altLang="zh-CN" sz="2400" b="0" i="1" dirty="0"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是</a:t>
                </a:r>
                <a14:m>
                  <m:oMath xmlns:m="http://schemas.openxmlformats.org/officeDocument/2006/math">
                    <m:r>
                      <a:rPr lang="en-US" altLang="zh-CN" sz="2400" b="0" i="0" dirty="0" smtClean="0">
                        <a:effectLst/>
                        <a:latin typeface="Cambria Math" panose="02040503050406030204" pitchFamily="18" charset="0"/>
                        <a:ea typeface="楷体" panose="02010609060101010101" pitchFamily="49" charset="-122"/>
                      </a:rPr>
                      <m:t> </m:t>
                    </m:r>
                    <m:r>
                      <a:rPr lang="en-US" altLang="zh-CN" sz="2400" b="0" i="1" dirty="0" smtClean="0">
                        <a:effectLst/>
                        <a:latin typeface="Cambria Math" panose="02040503050406030204" pitchFamily="18" charset="0"/>
                        <a:ea typeface="楷体" panose="02010609060101010101" pitchFamily="49" charset="-122"/>
                      </a:rPr>
                      <m:t>𝐴</m:t>
                    </m:r>
                    <m:r>
                      <a:rPr lang="en-US" altLang="zh-CN" sz="2400" b="0" i="1" dirty="0"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的特征向量，并且对应的特征值为</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acc>
                      <m:accPr>
                        <m:chr m:val="̅"/>
                        <m:ctrlPr>
                          <a:rPr lang="en-US" altLang="zh-CN" sz="2400" b="0" i="1" smtClean="0">
                            <a:effectLst/>
                            <a:latin typeface="Cambria Math" panose="02040503050406030204" pitchFamily="18" charset="0"/>
                            <a:ea typeface="楷体" panose="02010609060101010101" pitchFamily="49" charset="-122"/>
                          </a:rPr>
                        </m:ctrlPr>
                      </m:accPr>
                      <m:e>
                        <m:r>
                          <a:rPr lang="en-US" altLang="zh-CN" sz="2400" b="0" i="1" smtClean="0">
                            <a:effectLst/>
                            <a:latin typeface="Cambria Math" panose="02040503050406030204" pitchFamily="18" charset="0"/>
                            <a:ea typeface="楷体" panose="02010609060101010101" pitchFamily="49" charset="-122"/>
                          </a:rPr>
                          <m:t>𝜆</m:t>
                        </m:r>
                      </m:e>
                    </m:acc>
                  </m:oMath>
                </a14:m>
                <a:r>
                  <a:rPr lang="zh-CN" altLang="en-US" sz="2400" dirty="0">
                    <a:effectLst/>
                    <a:latin typeface="楷体" panose="02010609060101010101" pitchFamily="49" charset="-122"/>
                    <a:ea typeface="楷体" panose="02010609060101010101" pitchFamily="49" charset="-122"/>
                  </a:rPr>
                  <a:t>。</a:t>
                </a:r>
                <a:endParaRPr lang="en-US" altLang="zh-CN" sz="2400" dirty="0">
                  <a:effectLst/>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effectLst/>
                    <a:latin typeface="楷体" panose="02010609060101010101" pitchFamily="49" charset="-122"/>
                    <a:ea typeface="楷体" panose="02010609060101010101" pitchFamily="49" charset="-122"/>
                  </a:rPr>
                  <a:t>设</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r>
                      <a:rPr lang="en-US" altLang="zh-CN" sz="2400" b="0" i="1" smtClean="0">
                        <a:effectLst/>
                        <a:latin typeface="Cambria Math" panose="02040503050406030204" pitchFamily="18" charset="0"/>
                        <a:ea typeface="楷体" panose="02010609060101010101" pitchFamily="49" charset="-122"/>
                      </a:rPr>
                      <m:t>𝐴</m:t>
                    </m:r>
                    <m:r>
                      <a:rPr lang="en-US" altLang="zh-CN" sz="2400" b="0" i="1"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是一个具有实数元素的矩阵。如果</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r>
                      <a:rPr lang="en-US" altLang="zh-CN" sz="2400" b="0" i="1" smtClean="0">
                        <a:effectLst/>
                        <a:latin typeface="Cambria Math" panose="02040503050406030204" pitchFamily="18" charset="0"/>
                        <a:ea typeface="楷体" panose="02010609060101010101" pitchFamily="49" charset="-122"/>
                      </a:rPr>
                      <m:t>𝜆</m:t>
                    </m:r>
                    <m:r>
                      <a:rPr lang="en-US" altLang="zh-CN" sz="2400" b="0" i="1"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是一个具有特征向量</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r>
                      <a:rPr lang="en-US" altLang="zh-CN" sz="2400" b="0" i="1" smtClean="0">
                        <a:effectLst/>
                        <a:latin typeface="Cambria Math" panose="02040503050406030204" pitchFamily="18" charset="0"/>
                        <a:ea typeface="楷体" panose="02010609060101010101" pitchFamily="49" charset="-122"/>
                      </a:rPr>
                      <m:t>𝑣</m:t>
                    </m:r>
                    <m:r>
                      <a:rPr lang="en-US" altLang="zh-CN" sz="2400" b="0" i="1"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的复数特征值，那么</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acc>
                      <m:accPr>
                        <m:chr m:val="̅"/>
                        <m:ctrlPr>
                          <a:rPr lang="en-US" altLang="zh-CN" sz="2400" b="0" i="1" smtClean="0">
                            <a:effectLst/>
                            <a:latin typeface="Cambria Math" panose="02040503050406030204" pitchFamily="18" charset="0"/>
                            <a:ea typeface="楷体" panose="02010609060101010101" pitchFamily="49" charset="-122"/>
                          </a:rPr>
                        </m:ctrlPr>
                      </m:accPr>
                      <m:e>
                        <m:r>
                          <a:rPr lang="en-US" altLang="zh-CN" sz="2400" b="0" i="1" smtClean="0">
                            <a:effectLst/>
                            <a:latin typeface="Cambria Math" panose="02040503050406030204" pitchFamily="18" charset="0"/>
                            <a:ea typeface="楷体" panose="02010609060101010101" pitchFamily="49" charset="-122"/>
                          </a:rPr>
                          <m:t>𝜆</m:t>
                        </m:r>
                      </m:e>
                    </m:acc>
                    <m:r>
                      <a:rPr lang="en-US" altLang="zh-CN" sz="2400" b="0" i="1" dirty="0" smtClean="0">
                        <a:effectLst/>
                        <a:latin typeface="Cambria Math" panose="02040503050406030204" pitchFamily="18" charset="0"/>
                        <a:ea typeface="楷体" panose="02010609060101010101" pitchFamily="49" charset="-122"/>
                      </a:rPr>
                      <m:t> </m:t>
                    </m:r>
                  </m:oMath>
                </a14:m>
                <a:r>
                  <a:rPr lang="zh-CN" altLang="en-US" sz="2400" dirty="0">
                    <a:effectLst/>
                    <a:latin typeface="楷体" panose="02010609060101010101" pitchFamily="49" charset="-122"/>
                    <a:ea typeface="楷体" panose="02010609060101010101" pitchFamily="49" charset="-122"/>
                  </a:rPr>
                  <a:t>是一个具有特征向量</a:t>
                </a:r>
                <a14:m>
                  <m:oMath xmlns:m="http://schemas.openxmlformats.org/officeDocument/2006/math">
                    <m:r>
                      <a:rPr lang="en-US" altLang="zh-CN" sz="2400" b="0" i="0" smtClean="0">
                        <a:effectLst/>
                        <a:latin typeface="Cambria Math" panose="02040503050406030204" pitchFamily="18" charset="0"/>
                        <a:ea typeface="楷体" panose="02010609060101010101" pitchFamily="49" charset="-122"/>
                      </a:rPr>
                      <m:t> </m:t>
                    </m:r>
                    <m:acc>
                      <m:accPr>
                        <m:chr m:val="̅"/>
                        <m:ctrlPr>
                          <a:rPr lang="en-US" altLang="zh-CN" sz="2400" b="0" i="1" smtClean="0">
                            <a:effectLst/>
                            <a:latin typeface="Cambria Math" panose="02040503050406030204" pitchFamily="18" charset="0"/>
                            <a:ea typeface="楷体" panose="02010609060101010101" pitchFamily="49" charset="-122"/>
                          </a:rPr>
                        </m:ctrlPr>
                      </m:accPr>
                      <m:e>
                        <m:r>
                          <a:rPr lang="en-US" altLang="zh-CN" sz="2400" b="0" i="1" smtClean="0">
                            <a:effectLst/>
                            <a:latin typeface="Cambria Math" panose="02040503050406030204" pitchFamily="18" charset="0"/>
                            <a:ea typeface="楷体" panose="02010609060101010101" pitchFamily="49" charset="-122"/>
                          </a:rPr>
                          <m:t>𝑣</m:t>
                        </m:r>
                        <m:r>
                          <a:rPr lang="en-US" altLang="zh-CN" sz="2400" b="0" i="1" smtClean="0">
                            <a:effectLst/>
                            <a:latin typeface="Cambria Math" panose="02040503050406030204" pitchFamily="18" charset="0"/>
                            <a:ea typeface="楷体" panose="02010609060101010101" pitchFamily="49" charset="-122"/>
                          </a:rPr>
                          <m:t> </m:t>
                        </m:r>
                      </m:e>
                    </m:acc>
                  </m:oMath>
                </a14:m>
                <a:r>
                  <a:rPr lang="zh-CN" altLang="en-US" sz="2400" dirty="0">
                    <a:effectLst/>
                    <a:latin typeface="楷体" panose="02010609060101010101" pitchFamily="49" charset="-122"/>
                    <a:ea typeface="楷体" panose="02010609060101010101" pitchFamily="49" charset="-122"/>
                  </a:rPr>
                  <a:t>的复数特征值。换句话说，特征值和特征向量都是成共轭对出现的。</a:t>
                </a:r>
              </a:p>
              <a:p>
                <a:pPr marL="0" indent="0">
                  <a:buNone/>
                </a:pPr>
                <a:endParaRPr lang="en-US" altLang="zh-CN" sz="2400" dirty="0">
                  <a:effectLst/>
                  <a:latin typeface="楷体" panose="02010609060101010101" pitchFamily="49" charset="-122"/>
                  <a:ea typeface="楷体" panose="02010609060101010101" pitchFamily="49" charset="-122"/>
                </a:endParaRPr>
              </a:p>
              <a:p>
                <a:pPr>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pPr>
                  <a:buFont typeface="Wingdings" panose="05000000000000000000" pitchFamily="2" charset="2"/>
                  <a:buChar char="Ø"/>
                </a:pPr>
                <a:endParaRPr lang="en-US" altLang="zh-CN" sz="2400" dirty="0">
                  <a:effectLst/>
                  <a:latin typeface="楷体" panose="02010609060101010101" pitchFamily="49" charset="-122"/>
                  <a:ea typeface="楷体" panose="02010609060101010101" pitchFamily="49" charset="-122"/>
                </a:endParaRPr>
              </a:p>
              <a:p>
                <a:pPr marL="0" indent="0">
                  <a:buNone/>
                </a:pPr>
                <a:endParaRPr lang="zh-CN" altLang="en-US" sz="2400" dirty="0">
                  <a:effectLst/>
                  <a:latin typeface="楷体" panose="02010609060101010101" pitchFamily="49" charset="-122"/>
                  <a:ea typeface="楷体" panose="02010609060101010101" pitchFamily="49" charset="-122"/>
                </a:endParaRPr>
              </a:p>
              <a:p>
                <a:pPr marL="0" indent="0">
                  <a:buNone/>
                </a:pPr>
                <a:br>
                  <a:rPr lang="en-GB" altLang="zh-CN" sz="2400" b="0" i="0" dirty="0">
                    <a:solidFill>
                      <a:srgbClr val="060607"/>
                    </a:solidFill>
                    <a:effectLst/>
                    <a:latin typeface="楷体" panose="02010609060101010101" pitchFamily="49" charset="-122"/>
                    <a:ea typeface="楷体" panose="02010609060101010101" pitchFamily="49" charset="-122"/>
                  </a:rPr>
                </a:br>
                <a:endParaRPr lang="en-GB" altLang="zh-CN" sz="2400" dirty="0">
                  <a:effectLst/>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2511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987824" y="2204864"/>
            <a:ext cx="3017202" cy="668908"/>
          </a:xfrm>
          <a:prstGeom prst="rect">
            <a:avLst/>
          </a:prstGeom>
        </p:spPr>
      </p:pic>
      <p:sp>
        <p:nvSpPr>
          <p:cNvPr id="6" name="文本框 5"/>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旋转缩放矩阵</a:t>
            </a:r>
          </a:p>
        </p:txBody>
      </p:sp>
      <p:sp>
        <p:nvSpPr>
          <p:cNvPr id="6" name="文本框 5"/>
          <p:cNvSpPr txBox="1"/>
          <p:nvPr/>
        </p:nvSpPr>
        <p:spPr>
          <a:xfrm>
            <a:off x="2660015" y="332105"/>
            <a:ext cx="3048000" cy="583565"/>
          </a:xfrm>
          <a:prstGeom prst="rect">
            <a:avLst/>
          </a:prstGeom>
          <a:noFill/>
        </p:spPr>
        <p:txBody>
          <a:bodyPr wrap="square" rtlCol="0">
            <a:spAutoFit/>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旋转缩放矩阵是具有如下形式的</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2 × 2 </m:t>
                    </m:r>
                  </m:oMath>
                </a14:m>
                <a:r>
                  <a:rPr kumimoji="1" lang="zh-CN" altLang="en-US" sz="2400" dirty="0">
                    <a:latin typeface="楷体" panose="02010609060101010101" pitchFamily="49" charset="-122"/>
                    <a:ea typeface="楷体" panose="02010609060101010101" pitchFamily="49" charset="-122"/>
                  </a:rPr>
                  <a:t>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其中</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𝑎</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为实数，且不同时为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442315" y="1772816"/>
            <a:ext cx="1498600" cy="889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旋转缩放矩阵</a:t>
            </a:r>
          </a:p>
        </p:txBody>
      </p:sp>
      <p:sp>
        <p:nvSpPr>
          <p:cNvPr id="6" name="文本框 5"/>
          <p:cNvSpPr txBox="1"/>
          <p:nvPr/>
        </p:nvSpPr>
        <p:spPr>
          <a:xfrm>
            <a:off x="2660015" y="332105"/>
            <a:ext cx="3048000" cy="583565"/>
          </a:xfrm>
          <a:prstGeom prst="rect">
            <a:avLst/>
          </a:prstGeom>
          <a:noFill/>
        </p:spPr>
        <p:txBody>
          <a:bodyPr wrap="square" rtlCol="0">
            <a:spAutoFit/>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旋转缩放矩阵是具有如下形式的</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2 × 2 </m:t>
                    </m:r>
                  </m:oMath>
                </a14:m>
                <a:r>
                  <a:rPr kumimoji="1" lang="zh-CN" altLang="en-US" sz="2400" dirty="0">
                    <a:latin typeface="楷体" panose="02010609060101010101" pitchFamily="49" charset="-122"/>
                    <a:ea typeface="楷体" panose="02010609060101010101" pitchFamily="49" charset="-122"/>
                  </a:rPr>
                  <a:t>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其中</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𝑎</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为实数，且不同时为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推论</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令</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𝑎</m:t>
                              </m:r>
                            </m:e>
                            <m:e>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e>
                          </m:mr>
                          <m:mr>
                            <m:e>
                              <m:r>
                                <a:rPr kumimoji="1" lang="en-US" altLang="zh-CN" sz="2400" b="0" i="1" smtClean="0">
                                  <a:latin typeface="Cambria Math" panose="02040503050406030204" pitchFamily="18" charset="0"/>
                                  <a:ea typeface="楷体" panose="02010609060101010101" pitchFamily="49" charset="-122"/>
                                </a:rPr>
                                <m:t>𝑏</m:t>
                              </m:r>
                            </m:e>
                            <m:e>
                              <m:r>
                                <a:rPr kumimoji="1" lang="en-US" altLang="zh-CN" sz="2400" b="0" i="1" smtClean="0">
                                  <a:latin typeface="Cambria Math" panose="02040503050406030204" pitchFamily="18" charset="0"/>
                                  <a:ea typeface="楷体" panose="02010609060101010101" pitchFamily="49" charset="-122"/>
                                </a:rPr>
                                <m:t>𝑎</m:t>
                              </m:r>
                            </m:e>
                          </m:mr>
                        </m:m>
                      </m:e>
                    </m:d>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为旋转缩放矩阵，我们有：</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b="0" dirty="0">
                    <a:ea typeface="楷体" panose="02010609060101010101" pitchFamily="49" charset="-122"/>
                  </a:rPr>
                  <a:t>1.</a:t>
                </a:r>
                <a:r>
                  <a:rPr kumimoji="1" lang="zh-CN" altLang="en-US" sz="2400" dirty="0">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是旋转矩阵</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func>
                                <m:funcPr>
                                  <m:ctrlPr>
                                    <a:rPr kumimoji="1" lang="en-US" altLang="zh-CN" sz="2400" b="0" i="1" smtClean="0">
                                      <a:latin typeface="Cambria Math" panose="02040503050406030204" pitchFamily="18" charset="0"/>
                                      <a:ea typeface="楷体" panose="02010609060101010101" pitchFamily="49" charset="-122"/>
                                    </a:rPr>
                                  </m:ctrlPr>
                                </m:funcPr>
                                <m:fName>
                                  <m:r>
                                    <m:rPr>
                                      <m:sty m:val="p"/>
                                      <m:brk m:alnAt="7"/>
                                    </m:rPr>
                                    <a:rPr kumimoji="1" lang="en-US" altLang="zh-CN" sz="2400" b="0" i="0" smtClean="0">
                                      <a:latin typeface="Cambria Math" panose="02040503050406030204" pitchFamily="18" charset="0"/>
                                      <a:ea typeface="楷体" panose="02010609060101010101" pitchFamily="49" charset="-122"/>
                                    </a:rPr>
                                    <m:t>c</m:t>
                                  </m:r>
                                  <m:r>
                                    <m:rPr>
                                      <m:sty m:val="p"/>
                                    </m:rPr>
                                    <a:rPr kumimoji="1" lang="en-US" altLang="zh-CN" sz="2400" b="0" i="0" smtClean="0">
                                      <a:latin typeface="Cambria Math" panose="02040503050406030204" pitchFamily="18" charset="0"/>
                                      <a:ea typeface="楷体" panose="02010609060101010101" pitchFamily="49" charset="-122"/>
                                    </a:rPr>
                                    <m:t>os</m:t>
                                  </m:r>
                                </m:fName>
                                <m:e>
                                  <m:r>
                                    <m:rPr>
                                      <m:brk m:alnAt="7"/>
                                    </m:rPr>
                                    <a:rPr kumimoji="1" lang="en-US" altLang="zh-CN" sz="2400" b="0" i="1" smtClean="0">
                                      <a:latin typeface="Cambria Math" panose="02040503050406030204" pitchFamily="18" charset="0"/>
                                      <a:ea typeface="楷体" panose="02010609060101010101" pitchFamily="49" charset="-122"/>
                                    </a:rPr>
                                    <m:t>𝜃</m:t>
                                  </m:r>
                                </m:e>
                              </m:func>
                            </m:e>
                            <m:e>
                              <m:r>
                                <a:rPr kumimoji="1" lang="en-US" altLang="zh-CN" sz="2400" b="0" i="1" smtClean="0">
                                  <a:latin typeface="Cambria Math" panose="02040503050406030204" pitchFamily="18" charset="0"/>
                                  <a:ea typeface="楷体" panose="02010609060101010101" pitchFamily="49" charset="-122"/>
                                </a:rPr>
                                <m:t>−</m:t>
                              </m:r>
                              <m:func>
                                <m:funcPr>
                                  <m:ctrlPr>
                                    <a:rPr kumimoji="1" lang="en-US" altLang="zh-CN" sz="2400" b="0" i="1" smtClean="0">
                                      <a:latin typeface="Cambria Math" panose="02040503050406030204" pitchFamily="18" charset="0"/>
                                      <a:ea typeface="楷体" panose="02010609060101010101" pitchFamily="49" charset="-122"/>
                                    </a:rPr>
                                  </m:ctrlPr>
                                </m:funcPr>
                                <m:fName>
                                  <m:r>
                                    <m:rPr>
                                      <m:sty m:val="p"/>
                                    </m:rPr>
                                    <a:rPr kumimoji="1" lang="en-US" altLang="zh-CN" sz="2400" b="0" i="0" smtClean="0">
                                      <a:latin typeface="Cambria Math" panose="02040503050406030204" pitchFamily="18" charset="0"/>
                                      <a:ea typeface="楷体" panose="02010609060101010101" pitchFamily="49" charset="-122"/>
                                    </a:rPr>
                                    <m:t>sin</m:t>
                                  </m:r>
                                </m:fName>
                                <m:e>
                                  <m:r>
                                    <a:rPr kumimoji="1" lang="en-US" altLang="zh-CN" sz="2400" b="0" i="1" smtClean="0">
                                      <a:latin typeface="Cambria Math" panose="02040503050406030204" pitchFamily="18" charset="0"/>
                                      <a:ea typeface="楷体" panose="02010609060101010101" pitchFamily="49" charset="-122"/>
                                    </a:rPr>
                                    <m:t>𝜃</m:t>
                                  </m:r>
                                </m:e>
                              </m:func>
                            </m:e>
                          </m:mr>
                          <m:mr>
                            <m:e>
                              <m:func>
                                <m:funcPr>
                                  <m:ctrlPr>
                                    <a:rPr kumimoji="1" lang="en-US" altLang="zh-CN" sz="2400" b="0" i="1" smtClean="0">
                                      <a:latin typeface="Cambria Math" panose="02040503050406030204" pitchFamily="18" charset="0"/>
                                      <a:ea typeface="楷体" panose="02010609060101010101" pitchFamily="49" charset="-122"/>
                                    </a:rPr>
                                  </m:ctrlPr>
                                </m:funcPr>
                                <m:fName>
                                  <m:r>
                                    <m:rPr>
                                      <m:sty m:val="p"/>
                                    </m:rPr>
                                    <a:rPr kumimoji="1" lang="en-US" altLang="zh-CN" sz="2400" b="0" i="0" smtClean="0">
                                      <a:latin typeface="Cambria Math" panose="02040503050406030204" pitchFamily="18" charset="0"/>
                                      <a:ea typeface="楷体" panose="02010609060101010101" pitchFamily="49" charset="-122"/>
                                    </a:rPr>
                                    <m:t>sin</m:t>
                                  </m:r>
                                </m:fName>
                                <m:e>
                                  <m:r>
                                    <a:rPr kumimoji="1" lang="en-US" altLang="zh-CN" sz="2400" b="0" i="1" smtClean="0">
                                      <a:latin typeface="Cambria Math" panose="02040503050406030204" pitchFamily="18" charset="0"/>
                                      <a:ea typeface="楷体" panose="02010609060101010101" pitchFamily="49" charset="-122"/>
                                    </a:rPr>
                                    <m:t>𝜃</m:t>
                                  </m:r>
                                </m:e>
                              </m:func>
                            </m:e>
                            <m:e>
                              <m:func>
                                <m:funcPr>
                                  <m:ctrlPr>
                                    <a:rPr kumimoji="1" lang="en-US" altLang="zh-CN" sz="2400" b="0" i="1" smtClean="0">
                                      <a:latin typeface="Cambria Math" panose="02040503050406030204" pitchFamily="18" charset="0"/>
                                      <a:ea typeface="楷体" panose="02010609060101010101" pitchFamily="49" charset="-122"/>
                                    </a:rPr>
                                  </m:ctrlPr>
                                </m:funcPr>
                                <m:fName>
                                  <m:r>
                                    <m:rPr>
                                      <m:sty m:val="p"/>
                                    </m:rPr>
                                    <a:rPr kumimoji="1" lang="en-US" altLang="zh-CN" sz="2400" b="0" i="0" smtClean="0">
                                      <a:latin typeface="Cambria Math" panose="02040503050406030204" pitchFamily="18" charset="0"/>
                                      <a:ea typeface="楷体" panose="02010609060101010101" pitchFamily="49" charset="-122"/>
                                    </a:rPr>
                                    <m:t>cos</m:t>
                                  </m:r>
                                </m:fName>
                                <m:e>
                                  <m:r>
                                    <a:rPr kumimoji="1" lang="en-US" altLang="zh-CN" sz="2400" b="0" i="1" smtClean="0">
                                      <a:latin typeface="Cambria Math" panose="02040503050406030204" pitchFamily="18" charset="0"/>
                                      <a:ea typeface="楷体" panose="02010609060101010101" pitchFamily="49" charset="-122"/>
                                    </a:rPr>
                                    <m:t>𝜃</m:t>
                                  </m:r>
                                </m:e>
                              </m:func>
                            </m:e>
                          </m:mr>
                        </m:m>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与缩放矩阵</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𝑟</m:t>
                              </m:r>
                            </m:e>
                            <m:e>
                              <m:r>
                                <a:rPr kumimoji="1" lang="en-US" altLang="zh-CN" sz="2400" b="0" i="1" smtClean="0">
                                  <a:latin typeface="Cambria Math" panose="02040503050406030204" pitchFamily="18" charset="0"/>
                                  <a:ea typeface="楷体" panose="02010609060101010101" pitchFamily="49" charset="-122"/>
                                </a:rPr>
                                <m:t>0</m:t>
                              </m:r>
                            </m:e>
                          </m:mr>
                          <m:mr>
                            <m:e>
                              <m:r>
                                <a:rPr kumimoji="1" lang="en-US" altLang="zh-CN" sz="2400" b="0" i="1" smtClean="0">
                                  <a:latin typeface="Cambria Math" panose="02040503050406030204" pitchFamily="18" charset="0"/>
                                  <a:ea typeface="楷体" panose="02010609060101010101" pitchFamily="49" charset="-122"/>
                                </a:rPr>
                                <m:t>0</m:t>
                              </m:r>
                            </m:e>
                            <m:e>
                              <m:r>
                                <a:rPr kumimoji="1" lang="en-US" altLang="zh-CN" sz="2400" b="0" i="1" smtClean="0">
                                  <a:latin typeface="Cambria Math" panose="02040503050406030204" pitchFamily="18" charset="0"/>
                                  <a:ea typeface="楷体" panose="02010609060101010101" pitchFamily="49" charset="-122"/>
                                </a:rPr>
                                <m:t>𝑟</m:t>
                              </m:r>
                            </m:e>
                          </m:mr>
                        </m:m>
                      </m:e>
                    </m:d>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457200" indent="-457200">
                  <a:buAutoNum type="arabicPeriod"/>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2.</a:t>
                </a:r>
                <a:r>
                  <a:rPr kumimoji="1" lang="zh-CN" altLang="en-US" sz="2400" dirty="0">
                    <a:latin typeface="楷体" panose="02010609060101010101" pitchFamily="49" charset="-122"/>
                    <a:ea typeface="楷体" panose="02010609060101010101" pitchFamily="49" charset="-122"/>
                  </a:rPr>
                  <a:t>缩放因子</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𝑟</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 </a:t>
                </a:r>
                <a:r>
                  <a:rPr kumimoji="1" lang="en-US" altLang="zh-CN" sz="2400" dirty="0">
                    <a:latin typeface="楷体" panose="02010609060101010101" pitchFamily="49" charset="-122"/>
                    <a:ea typeface="楷体" panose="02010609060101010101" pitchFamily="49" charset="-122"/>
                  </a:rPr>
                  <a:t> </a:t>
                </a: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574"/>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442315" y="1772816"/>
            <a:ext cx="1498600" cy="889000"/>
          </a:xfrm>
          <a:prstGeom prst="rect">
            <a:avLst/>
          </a:prstGeom>
        </p:spPr>
      </p:pic>
      <p:pic>
        <p:nvPicPr>
          <p:cNvPr id="9" name="图片 8"/>
          <p:cNvPicPr>
            <a:picLocks noChangeAspect="1"/>
          </p:cNvPicPr>
          <p:nvPr/>
        </p:nvPicPr>
        <p:blipFill>
          <a:blip r:embed="rId4"/>
          <a:stretch>
            <a:fillRect/>
          </a:stretch>
        </p:blipFill>
        <p:spPr>
          <a:xfrm>
            <a:off x="2660015" y="5494447"/>
            <a:ext cx="3408045" cy="79066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旋转缩放矩阵</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en-US" altLang="zh-CN" sz="2400" dirty="0">
                    <a:latin typeface="楷体" panose="02010609060101010101" pitchFamily="49" charset="-122"/>
                    <a:ea typeface="楷体" panose="02010609060101010101" pitchFamily="49" charset="-122"/>
                  </a:rPr>
                  <a:t>3.</a:t>
                </a:r>
                <a:r>
                  <a:rPr kumimoji="1" lang="zh-CN" altLang="en-US" sz="2400" dirty="0">
                    <a:latin typeface="楷体" panose="02010609060101010101" pitchFamily="49" charset="-122"/>
                    <a:ea typeface="楷体" panose="02010609060101010101" pitchFamily="49" charset="-122"/>
                  </a:rPr>
                  <a:t>旋转角度为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正半轴与向量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f>
                          <m:fPr>
                            <m:type m:val="noBar"/>
                            <m:ctrlPr>
                              <a:rPr kumimoji="1" lang="en-US" altLang="zh-CN" sz="240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𝑎</m:t>
                            </m:r>
                          </m:num>
                          <m:den>
                            <m:r>
                              <a:rPr kumimoji="1" lang="en-US" altLang="zh-CN" sz="2400" b="0" i="1" smtClean="0">
                                <a:latin typeface="Cambria Math" panose="02040503050406030204" pitchFamily="18" charset="0"/>
                                <a:ea typeface="楷体" panose="02010609060101010101" pitchFamily="49" charset="-122"/>
                              </a:rPr>
                              <m:t>𝑏</m:t>
                            </m:r>
                          </m:den>
                        </m:f>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逆时针方向形成的夹角。</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4.</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𝑎</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𝑏𝑖</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267744" y="2204864"/>
            <a:ext cx="4267200" cy="21082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旋转缩放矩阵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例（旋转缩放矩阵）</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d>
                      <m:dPr>
                        <m:ctrlPr>
                          <a:rPr kumimoji="1" lang="en-US" altLang="zh-CN" sz="2400" b="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b="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r>
                            <m:e>
                              <m: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在几何上的意义是什么？</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旋转缩放矩阵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例（旋转缩放矩阵）</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d>
                      <m:dPr>
                        <m:ctrlPr>
                          <a:rPr kumimoji="1" lang="en-US" altLang="zh-CN" sz="2400" b="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b="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r>
                            <m:e>
                              <m:r>
                                <a:rPr kumimoji="1" lang="en-US" altLang="zh-CN" sz="2400" b="0" i="1" smtClean="0">
                                  <a:latin typeface="Cambria Math" panose="02040503050406030204" pitchFamily="18" charset="0"/>
                                  <a:ea typeface="楷体" panose="02010609060101010101" pitchFamily="49" charset="-122"/>
                                </a:rPr>
                                <m:t>1</m:t>
                              </m:r>
                            </m:e>
                            <m:e>
                              <m:r>
                                <a:rPr kumimoji="1" lang="en-US" altLang="zh-CN" sz="2400" b="0" i="1" smtClean="0">
                                  <a:latin typeface="Cambria Math" panose="02040503050406030204" pitchFamily="18" charset="0"/>
                                  <a:ea typeface="楷体" panose="02010609060101010101" pitchFamily="49" charset="-122"/>
                                </a:rPr>
                                <m:t>1</m:t>
                              </m:r>
                            </m:e>
                          </m:mr>
                        </m:m>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在几何上的意义是什么？</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219283" y="3261858"/>
            <a:ext cx="6480720" cy="225537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2*2</a:t>
            </a:r>
            <a:r>
              <a:rPr lang="zh-CN" altLang="en-US" dirty="0">
                <a:latin typeface="楷体" panose="02010609060101010101" pitchFamily="49" charset="-122"/>
                <a:ea typeface="楷体" panose="02010609060101010101" pitchFamily="49" charset="-122"/>
              </a:rPr>
              <a:t>矩阵分类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依据相似性进行</a:t>
                </a:r>
                <a:r>
                  <a:rPr lang="en-US" altLang="zh-CN" sz="2400" b="1" dirty="0">
                    <a:latin typeface="楷体" panose="02010609060101010101" pitchFamily="49" charset="-122"/>
                    <a:ea typeface="楷体" panose="02010609060101010101" pitchFamily="49" charset="-122"/>
                  </a:rPr>
                  <a:t>2*2</a:t>
                </a:r>
                <a:r>
                  <a:rPr lang="zh-CN" altLang="en-US" sz="2400" b="1" dirty="0">
                    <a:latin typeface="楷体" panose="02010609060101010101" pitchFamily="49" charset="-122"/>
                    <a:ea typeface="楷体" panose="02010609060101010101" pitchFamily="49" charset="-122"/>
                  </a:rPr>
                  <a:t>矩阵分类</a:t>
                </a:r>
                <a:r>
                  <a:rPr lang="en-US" altLang="zh-CN" sz="2400" b="1"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我们写出与任何给定的</a:t>
                </a:r>
                <a14:m>
                  <m:oMath xmlns:m="http://schemas.openxmlformats.org/officeDocument/2006/math">
                    <m:r>
                      <a:rPr lang="en-US" altLang="zh-CN" sz="2400" b="0" i="1" smtClean="0">
                        <a:latin typeface="Cambria Math" panose="02040503050406030204" pitchFamily="18" charset="0"/>
                        <a:ea typeface="楷体" panose="02010609060101010101" pitchFamily="49" charset="-122"/>
                      </a:rPr>
                      <m:t>2×2 </m:t>
                    </m:r>
                  </m:oMath>
                </a14:m>
                <a:r>
                  <a:rPr lang="zh-CN" altLang="en-US" sz="2400" dirty="0">
                    <a:latin typeface="楷体" panose="02010609060101010101" pitchFamily="49" charset="-122"/>
                    <a:ea typeface="楷体" panose="02010609060101010101" pitchFamily="49" charset="-122"/>
                  </a:rPr>
                  <a:t>矩阵相似的“最简单”可能的矩阵。分成四类。</a:t>
                </a:r>
                <a:endParaRPr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1.</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有两个实特征值</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𝜆</m:t>
                        </m:r>
                      </m:e>
                      <m:sub>
                        <m:r>
                          <a:rPr kumimoji="1" lang="en-US" altLang="zh-CN" sz="2400" b="0" i="1" smtClean="0">
                            <a:latin typeface="Cambria Math" panose="02040503050406030204" pitchFamily="18" charset="0"/>
                            <a:ea typeface="楷体" panose="02010609060101010101" pitchFamily="49" charset="-122"/>
                          </a:rPr>
                          <m:t>2</m:t>
                        </m:r>
                      </m:sub>
                    </m:sSub>
                  </m:oMath>
                </a14:m>
                <a:r>
                  <a:rPr kumimoji="1" lang="zh-CN" altLang="en-US" sz="2400" dirty="0">
                    <a:latin typeface="楷体" panose="02010609060101010101" pitchFamily="49" charset="-122"/>
                    <a:ea typeface="楷体" panose="02010609060101010101" pitchFamily="49" charset="-122"/>
                  </a:rPr>
                  <a:t>。此时</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是可对角化的，因此</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与</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d>
                      <m:dPr>
                        <m:ctrlPr>
                          <a:rPr kumimoji="1" lang="en-US" altLang="zh-CN" sz="2400" i="1" dirty="0"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dirty="0" smtClean="0">
                                <a:latin typeface="Cambria Math" panose="02040503050406030204" pitchFamily="18" charset="0"/>
                                <a:ea typeface="楷体" panose="02010609060101010101" pitchFamily="49" charset="-122"/>
                              </a:rPr>
                            </m:ctrlPr>
                          </m:mPr>
                          <m:mr>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𝜆</m:t>
                                  </m:r>
                                </m:e>
                                <m:sub>
                                  <m:r>
                                    <a:rPr kumimoji="1" lang="en-US" altLang="zh-CN" sz="2400" b="0" i="1" dirty="0" smtClean="0">
                                      <a:latin typeface="Cambria Math" panose="02040503050406030204" pitchFamily="18" charset="0"/>
                                      <a:ea typeface="楷体" panose="02010609060101010101" pitchFamily="49" charset="-122"/>
                                    </a:rPr>
                                    <m:t>1</m:t>
                                  </m:r>
                                </m:sub>
                              </m:sSub>
                            </m:e>
                            <m:e>
                              <m:r>
                                <a:rPr kumimoji="1" lang="en-US" altLang="zh-CN" sz="2400" b="0" i="1" dirty="0" smtClean="0">
                                  <a:latin typeface="Cambria Math" panose="02040503050406030204" pitchFamily="18" charset="0"/>
                                  <a:ea typeface="楷体" panose="02010609060101010101" pitchFamily="49" charset="-122"/>
                                </a:rPr>
                                <m:t>0</m:t>
                              </m:r>
                            </m:e>
                          </m:mr>
                          <m:mr>
                            <m:e>
                              <m:r>
                                <a:rPr kumimoji="1" lang="en-US" altLang="zh-CN" sz="2400" b="0" i="1" dirty="0" smtClean="0">
                                  <a:latin typeface="Cambria Math" panose="02040503050406030204" pitchFamily="18" charset="0"/>
                                  <a:ea typeface="楷体" panose="02010609060101010101" pitchFamily="49" charset="-122"/>
                                </a:rPr>
                                <m:t>0</m:t>
                              </m:r>
                            </m:e>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𝜆</m:t>
                                  </m:r>
                                </m:e>
                                <m:sub>
                                  <m:r>
                                    <a:rPr kumimoji="1" lang="en-US" altLang="zh-CN" sz="2400" b="0" i="1" dirty="0" smtClean="0">
                                      <a:latin typeface="Cambria Math" panose="02040503050406030204" pitchFamily="18" charset="0"/>
                                      <a:ea typeface="楷体" panose="02010609060101010101" pitchFamily="49" charset="-122"/>
                                    </a:rPr>
                                    <m:t>2</m:t>
                                  </m:r>
                                </m:sub>
                              </m:sSub>
                            </m:e>
                          </m:mr>
                        </m:m>
                      </m:e>
                    </m:d>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相似。</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2.</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只有一个实特征值</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oMath>
                </a14:m>
                <a:r>
                  <a:rPr kumimoji="1" lang="zh-CN" altLang="en-US" sz="2400" dirty="0">
                    <a:latin typeface="楷体" panose="02010609060101010101" pitchFamily="49" charset="-122"/>
                    <a:ea typeface="楷体" panose="02010609060101010101" pitchFamily="49" charset="-122"/>
                  </a:rPr>
                  <a:t>，并且其几何重数为</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smtClean="0">
                        <a:latin typeface="Cambria Math" panose="02040503050406030204" pitchFamily="18" charset="0"/>
                        <a:ea typeface="楷体" panose="02010609060101010101" pitchFamily="49" charset="-122"/>
                      </a:rPr>
                      <m:t>2</m:t>
                    </m:r>
                  </m:oMath>
                </a14:m>
                <a:r>
                  <a:rPr kumimoji="1" lang="zh-CN" altLang="en-US" sz="2400" dirty="0">
                    <a:latin typeface="楷体" panose="02010609060101010101" pitchFamily="49" charset="-122"/>
                    <a:ea typeface="楷体" panose="02010609060101010101" pitchFamily="49" charset="-122"/>
                  </a:rPr>
                  <a:t>。在这种情况下，</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等于</a:t>
                </a:r>
                <a14:m>
                  <m:oMath xmlns:m="http://schemas.openxmlformats.org/officeDocument/2006/math">
                    <m:d>
                      <m:dPr>
                        <m:ctrlPr>
                          <a:rPr kumimoji="1" lang="en-US" altLang="zh-CN" sz="2400" i="1" dirty="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dirty="0">
                                <a:latin typeface="Cambria Math" panose="02040503050406030204" pitchFamily="18" charset="0"/>
                                <a:ea typeface="楷体" panose="02010609060101010101" pitchFamily="49" charset="-122"/>
                              </a:rPr>
                            </m:ctrlPr>
                          </m:mPr>
                          <m:mr>
                            <m:e>
                              <m:r>
                                <a:rPr kumimoji="1" lang="en-US" altLang="zh-CN" sz="2400" b="0" i="1" dirty="0" smtClean="0">
                                  <a:latin typeface="Cambria Math" panose="02040503050406030204" pitchFamily="18" charset="0"/>
                                  <a:ea typeface="楷体" panose="02010609060101010101" pitchFamily="49" charset="-122"/>
                                </a:rPr>
                                <m:t>𝜆</m:t>
                              </m:r>
                            </m:e>
                            <m:e>
                              <m:r>
                                <a:rPr kumimoji="1" lang="en-US" altLang="zh-CN" sz="2400" i="1" dirty="0">
                                  <a:latin typeface="Cambria Math" panose="02040503050406030204" pitchFamily="18" charset="0"/>
                                  <a:ea typeface="楷体" panose="02010609060101010101" pitchFamily="49" charset="-122"/>
                                </a:rPr>
                                <m:t>0</m:t>
                              </m:r>
                            </m:e>
                          </m:mr>
                          <m:mr>
                            <m:e>
                              <m:r>
                                <a:rPr kumimoji="1" lang="en-US" altLang="zh-CN" sz="2400" i="1" dirty="0">
                                  <a:latin typeface="Cambria Math" panose="02040503050406030204" pitchFamily="18" charset="0"/>
                                  <a:ea typeface="楷体" panose="02010609060101010101" pitchFamily="49" charset="-122"/>
                                </a:rPr>
                                <m:t>0</m:t>
                              </m:r>
                            </m:e>
                            <m:e>
                              <m:r>
                                <a:rPr kumimoji="1" lang="en-US" altLang="zh-CN" sz="2400" b="0" i="1" dirty="0" smtClean="0">
                                  <a:latin typeface="Cambria Math" panose="02040503050406030204" pitchFamily="18" charset="0"/>
                                  <a:ea typeface="楷体" panose="02010609060101010101" pitchFamily="49" charset="-122"/>
                                </a:rPr>
                                <m:t>𝜆</m:t>
                              </m:r>
                            </m:e>
                          </m:mr>
                        </m:m>
                      </m:e>
                    </m:d>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3.</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只有一个实特征值</a:t>
                </a:r>
                <a14:m>
                  <m:oMath xmlns:m="http://schemas.openxmlformats.org/officeDocument/2006/math">
                    <m:r>
                      <a:rPr kumimoji="1" lang="en-US" altLang="zh-CN" sz="240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𝜆</m:t>
                    </m:r>
                  </m:oMath>
                </a14:m>
                <a:r>
                  <a:rPr kumimoji="1" lang="zh-CN" altLang="en-US" sz="2400" dirty="0">
                    <a:latin typeface="楷体" panose="02010609060101010101" pitchFamily="49" charset="-122"/>
                    <a:ea typeface="楷体" panose="02010609060101010101" pitchFamily="49" charset="-122"/>
                  </a:rPr>
                  <a:t>，并且其几何重数为</a:t>
                </a:r>
                <a14:m>
                  <m:oMath xmlns:m="http://schemas.openxmlformats.org/officeDocument/2006/math">
                    <m:r>
                      <a:rPr kumimoji="1" lang="zh-CN" altLang="en-US" sz="2400" dirty="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。在这种情况下，</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是不可对角化的，该矩阵与</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d>
                      <m:dPr>
                        <m:ctrlPr>
                          <a:rPr kumimoji="1" lang="en-US" altLang="zh-CN" sz="2400" i="1" dirty="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dirty="0">
                                <a:latin typeface="Cambria Math" panose="02040503050406030204" pitchFamily="18" charset="0"/>
                                <a:ea typeface="楷体" panose="02010609060101010101" pitchFamily="49" charset="-122"/>
                              </a:rPr>
                            </m:ctrlPr>
                          </m:mPr>
                          <m:mr>
                            <m:e>
                              <m:r>
                                <a:rPr kumimoji="1" lang="en-US" altLang="zh-CN" sz="2400" i="1" dirty="0">
                                  <a:latin typeface="Cambria Math" panose="02040503050406030204" pitchFamily="18" charset="0"/>
                                  <a:ea typeface="楷体" panose="02010609060101010101" pitchFamily="49" charset="-122"/>
                                </a:rPr>
                                <m:t>𝜆</m:t>
                              </m:r>
                            </m:e>
                            <m:e>
                              <m:r>
                                <a:rPr kumimoji="1" lang="en-US" altLang="zh-CN" sz="2400" b="0" i="1" dirty="0" smtClean="0">
                                  <a:latin typeface="Cambria Math" panose="02040503050406030204" pitchFamily="18" charset="0"/>
                                  <a:ea typeface="楷体" panose="02010609060101010101" pitchFamily="49" charset="-122"/>
                                </a:rPr>
                                <m:t>1</m:t>
                              </m:r>
                            </m:e>
                          </m:mr>
                          <m:mr>
                            <m:e>
                              <m:r>
                                <a:rPr kumimoji="1" lang="en-US" altLang="zh-CN" sz="2400" i="1" dirty="0">
                                  <a:latin typeface="Cambria Math" panose="02040503050406030204" pitchFamily="18" charset="0"/>
                                  <a:ea typeface="楷体" panose="02010609060101010101" pitchFamily="49" charset="-122"/>
                                </a:rPr>
                                <m:t>0</m:t>
                              </m:r>
                            </m:e>
                            <m:e>
                              <m:r>
                                <a:rPr kumimoji="1" lang="en-US" altLang="zh-CN" sz="2400" i="1" dirty="0">
                                  <a:latin typeface="Cambria Math" panose="02040503050406030204" pitchFamily="18" charset="0"/>
                                  <a:ea typeface="楷体" panose="02010609060101010101" pitchFamily="49" charset="-122"/>
                                </a:rPr>
                                <m:t>𝜆</m:t>
                              </m:r>
                            </m:e>
                          </m:mr>
                        </m:m>
                      </m:e>
                    </m:d>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相似。</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剪切</a:t>
            </a:r>
            <a:r>
              <a:rPr lang="en-US" altLang="zh-CN" dirty="0">
                <a:latin typeface="楷体" panose="02010609060101010101" pitchFamily="49" charset="-122"/>
                <a:ea typeface="楷体" panose="02010609060101010101" pitchFamily="49" charset="-122"/>
              </a:rPr>
              <a:t>(shear)</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1741" y="1389094"/>
                <a:ext cx="8229600" cy="2471954"/>
              </a:xfrm>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令</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lang="zh-CN" altLang="en-US" sz="2400" b="0" i="0" dirty="0">
                    <a:solidFill>
                      <a:srgbClr val="060607"/>
                    </a:solidFill>
                    <a:effectLst/>
                    <a:latin typeface="楷体" panose="02010609060101010101" pitchFamily="49" charset="-122"/>
                    <a:ea typeface="楷体" panose="02010609060101010101" pitchFamily="49" charset="-122"/>
                  </a:rPr>
                  <a:t>设</a:t>
                </a:r>
                <a14:m>
                  <m:oMath xmlns:m="http://schemas.openxmlformats.org/officeDocument/2006/math">
                    <m:r>
                      <a:rPr lang="en-US" altLang="zh-CN" sz="2400" b="0" i="0" dirty="0" smtClean="0">
                        <a:solidFill>
                          <a:srgbClr val="060607"/>
                        </a:solidFill>
                        <a:effectLst/>
                        <a:latin typeface="Cambria Math" panose="02040503050406030204" pitchFamily="18" charset="0"/>
                      </a:rPr>
                      <m:t> </m:t>
                    </m:r>
                    <m:r>
                      <a:rPr lang="en-US" altLang="zh-CN" sz="2400" b="0" i="1" dirty="0" smtClean="0">
                        <a:solidFill>
                          <a:srgbClr val="060607"/>
                        </a:solidFill>
                        <a:effectLst/>
                        <a:latin typeface="Cambria Math" panose="02040503050406030204" pitchFamily="18" charset="0"/>
                      </a:rPr>
                      <m:t>𝑇</m:t>
                    </m:r>
                    <m:r>
                      <a:rPr lang="en-GB" altLang="zh-CN" sz="2400" b="0" i="1" dirty="0" smtClean="0">
                        <a:solidFill>
                          <a:srgbClr val="060607"/>
                        </a:solidFill>
                        <a:effectLst/>
                        <a:latin typeface="Cambria Math" panose="02040503050406030204" pitchFamily="18" charset="0"/>
                      </a:rPr>
                      <m:t>(</m:t>
                    </m:r>
                    <m:r>
                      <a:rPr lang="en-GB" altLang="zh-CN" sz="2400" b="0" i="1" dirty="0" smtClean="0">
                        <a:solidFill>
                          <a:srgbClr val="060607"/>
                        </a:solidFill>
                        <a:effectLst/>
                        <a:latin typeface="Cambria Math" panose="02040503050406030204" pitchFamily="18" charset="0"/>
                      </a:rPr>
                      <m:t>𝑥</m:t>
                    </m:r>
                    <m:r>
                      <a:rPr lang="en-GB" altLang="zh-CN" sz="2400" b="0" i="1" dirty="0" smtClean="0">
                        <a:solidFill>
                          <a:srgbClr val="060607"/>
                        </a:solidFill>
                        <a:effectLst/>
                        <a:latin typeface="Cambria Math" panose="02040503050406030204" pitchFamily="18" charset="0"/>
                      </a:rPr>
                      <m:t>)=</m:t>
                    </m:r>
                    <m:r>
                      <a:rPr lang="en-GB" altLang="zh-CN" sz="2400" b="0" i="1" dirty="0" smtClean="0">
                        <a:solidFill>
                          <a:srgbClr val="060607"/>
                        </a:solidFill>
                        <a:effectLst/>
                        <a:latin typeface="Cambria Math" panose="02040503050406030204" pitchFamily="18" charset="0"/>
                      </a:rPr>
                      <m:t>𝐴𝑥</m:t>
                    </m:r>
                  </m:oMath>
                </a14:m>
                <a:r>
                  <a:rPr lang="zh-CN" altLang="en-GB" sz="2400" b="0" i="0" dirty="0">
                    <a:solidFill>
                      <a:srgbClr val="060607"/>
                    </a:solidFill>
                    <a:effectLst/>
                    <a:latin typeface="楷体" panose="02010609060101010101" pitchFamily="49" charset="-122"/>
                    <a:ea typeface="楷体" panose="02010609060101010101" pitchFamily="49" charset="-122"/>
                  </a:rPr>
                  <a:t>，</a:t>
                </a:r>
                <a14:m>
                  <m:oMath xmlns:m="http://schemas.openxmlformats.org/officeDocument/2006/math">
                    <m:r>
                      <a:rPr lang="en-US" altLang="zh-CN" sz="2400" b="0" i="0" dirty="0" smtClean="0">
                        <a:solidFill>
                          <a:srgbClr val="060607"/>
                        </a:solidFill>
                        <a:effectLst/>
                        <a:latin typeface="Cambria Math" panose="02040503050406030204" pitchFamily="18" charset="0"/>
                      </a:rPr>
                      <m:t> </m:t>
                    </m:r>
                    <m:r>
                      <a:rPr lang="en-GB" altLang="zh-CN" sz="2400" b="0" i="1" dirty="0" smtClean="0">
                        <a:solidFill>
                          <a:srgbClr val="060607"/>
                        </a:solidFill>
                        <a:effectLst/>
                        <a:latin typeface="Cambria Math" panose="02040503050406030204" pitchFamily="18" charset="0"/>
                      </a:rPr>
                      <m:t>𝑇</m:t>
                    </m:r>
                    <m:r>
                      <a:rPr lang="en-US" altLang="zh-CN" sz="2400" b="0" i="1" dirty="0" smtClean="0">
                        <a:solidFill>
                          <a:srgbClr val="060607"/>
                        </a:solidFill>
                        <a:effectLst/>
                        <a:latin typeface="Cambria Math" panose="02040503050406030204" pitchFamily="18" charset="0"/>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是沿</a:t>
                </a:r>
                <a14:m>
                  <m:oMath xmlns:m="http://schemas.openxmlformats.org/officeDocument/2006/math">
                    <m:r>
                      <a:rPr lang="en-US" altLang="zh-CN" sz="2400" b="0" i="0" dirty="0" smtClean="0">
                        <a:solidFill>
                          <a:srgbClr val="060607"/>
                        </a:solidFill>
                        <a:effectLst/>
                        <a:latin typeface="Cambria Math" panose="02040503050406030204" pitchFamily="18" charset="0"/>
                      </a:rPr>
                      <m:t> </m:t>
                    </m:r>
                    <m:r>
                      <a:rPr lang="en-GB" altLang="zh-CN" sz="2400" b="0" i="1" dirty="0" smtClean="0">
                        <a:solidFill>
                          <a:srgbClr val="060607"/>
                        </a:solidFill>
                        <a:effectLst/>
                        <a:latin typeface="Cambria Math" panose="02040503050406030204" pitchFamily="18" charset="0"/>
                      </a:rPr>
                      <m:t>𝑥</m:t>
                    </m:r>
                    <m:r>
                      <a:rPr lang="en-US" altLang="zh-CN" sz="2400" b="0" i="1" dirty="0" smtClean="0">
                        <a:solidFill>
                          <a:srgbClr val="060607"/>
                        </a:solidFill>
                        <a:effectLst/>
                        <a:latin typeface="Cambria Math" panose="02040503050406030204" pitchFamily="18" charset="0"/>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方向的剪切。</a:t>
                </a:r>
                <a:r>
                  <a:rPr lang="zh-CN" altLang="en-US" sz="2400" dirty="0">
                    <a:solidFill>
                      <a:srgbClr val="060607"/>
                    </a:solidFill>
                    <a:latin typeface="楷体" panose="02010609060101010101" pitchFamily="49" charset="-122"/>
                    <a:ea typeface="楷体" panose="02010609060101010101" pitchFamily="49" charset="-122"/>
                  </a:rPr>
                  <a:t>根据映射效果</a:t>
                </a:r>
                <a:r>
                  <a:rPr lang="zh-CN" altLang="en-US" sz="2400" b="0" i="0" dirty="0">
                    <a:solidFill>
                      <a:srgbClr val="060607"/>
                    </a:solidFill>
                    <a:effectLst/>
                    <a:latin typeface="楷体" panose="02010609060101010101" pitchFamily="49" charset="-122"/>
                    <a:ea typeface="楷体" panose="02010609060101010101" pitchFamily="49" charset="-122"/>
                  </a:rPr>
                  <a:t>找出</a:t>
                </a:r>
                <a14:m>
                  <m:oMath xmlns:m="http://schemas.openxmlformats.org/officeDocument/2006/math">
                    <m:r>
                      <a:rPr lang="zh-CN" altLang="en-US" sz="2400" b="0" i="0" dirty="0" smtClean="0">
                        <a:solidFill>
                          <a:srgbClr val="060607"/>
                        </a:solidFill>
                        <a:effectLst/>
                        <a:latin typeface="Cambria Math" panose="02040503050406030204" pitchFamily="18" charset="0"/>
                      </a:rPr>
                      <m:t> </m:t>
                    </m:r>
                    <m:r>
                      <a:rPr lang="en-GB" altLang="zh-CN" sz="2400" b="0" i="1" dirty="0" smtClean="0">
                        <a:solidFill>
                          <a:srgbClr val="060607"/>
                        </a:solidFill>
                        <a:effectLst/>
                        <a:latin typeface="Cambria Math" panose="02040503050406030204" pitchFamily="18" charset="0"/>
                      </a:rPr>
                      <m:t>𝐴</m:t>
                    </m:r>
                    <m:r>
                      <a:rPr lang="zh-CN" altLang="en-US" sz="2400" b="0" i="1" dirty="0" smtClean="0">
                        <a:solidFill>
                          <a:srgbClr val="060607"/>
                        </a:solidFill>
                        <a:effectLst/>
                        <a:latin typeface="Cambria Math" panose="02040503050406030204" pitchFamily="18" charset="0"/>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的特征值和特征向量。</a:t>
                </a: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01741" y="1389094"/>
                <a:ext cx="8229600" cy="2471954"/>
              </a:xfrm>
              <a:blipFill rotWithShape="1">
                <a:blip r:embed="rId2"/>
                <a:stretch>
                  <a:fillRect l="-1" t="-14" r="1" b="-2430"/>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827692" y="1267605"/>
            <a:ext cx="1611828" cy="79823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ea typeface="楷体" panose="02010609060101010101" pitchFamily="49" charset="-122"/>
                <a:sym typeface="+mn-ea"/>
              </a:rPr>
              <a:t>2*2</a:t>
            </a:r>
            <a:r>
              <a:rPr lang="zh-CN" altLang="en-US" dirty="0">
                <a:latin typeface="楷体" panose="02010609060101010101" pitchFamily="49" charset="-122"/>
                <a:ea typeface="楷体" panose="02010609060101010101" pitchFamily="49" charset="-122"/>
                <a:sym typeface="+mn-ea"/>
              </a:rPr>
              <a:t>矩阵分类</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en-US" altLang="zh-CN" sz="2400" dirty="0">
                    <a:latin typeface="楷体" panose="02010609060101010101" pitchFamily="49" charset="-122"/>
                    <a:ea typeface="楷体" panose="02010609060101010101" pitchFamily="49" charset="-122"/>
                  </a:rPr>
                  <a:t>4.</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没有实特征值，此时</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存在一个复数特征值</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𝜆</m:t>
                    </m:r>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与下面的旋转缩放矩阵相似</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由前面推导可知旋转缩放矩阵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𝑎</m:t>
                              </m:r>
                            </m:e>
                            <m:e>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e>
                          </m:mr>
                          <m:mr>
                            <m:e>
                              <m:r>
                                <a:rPr kumimoji="1" lang="en-US" altLang="zh-CN" sz="2400" b="0" i="1" smtClean="0">
                                  <a:latin typeface="Cambria Math" panose="02040503050406030204" pitchFamily="18" charset="0"/>
                                  <a:ea typeface="楷体" panose="02010609060101010101" pitchFamily="49" charset="-122"/>
                                </a:rPr>
                                <m:t>𝑏</m:t>
                              </m:r>
                            </m:e>
                            <m:e>
                              <m:r>
                                <a:rPr kumimoji="1" lang="en-US" altLang="zh-CN" sz="2400" b="0" i="1" smtClean="0">
                                  <a:latin typeface="Cambria Math" panose="02040503050406030204" pitchFamily="18" charset="0"/>
                                  <a:ea typeface="楷体" panose="02010609060101010101" pitchFamily="49" charset="-122"/>
                                </a:rPr>
                                <m:t>𝑎</m:t>
                              </m:r>
                            </m:e>
                          </m:mr>
                        </m:m>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𝑎</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𝑏𝑖</m:t>
                    </m:r>
                  </m:oMath>
                </a14:m>
                <a:r>
                  <a:rPr kumimoji="1" lang="zh-CN" altLang="en-US" sz="2400" dirty="0">
                    <a:latin typeface="楷体" panose="02010609060101010101" pitchFamily="49" charset="-122"/>
                    <a:ea typeface="楷体" panose="02010609060101010101" pitchFamily="49" charset="-122"/>
                  </a:rPr>
                  <a:t>。因此两个旋转缩放矩阵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ctrlPr>
                          <a:rPr kumimoji="1" lang="en-US" altLang="zh-CN" sz="240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𝑎</m:t>
                              </m:r>
                            </m:e>
                            <m:e>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e>
                          </m:mr>
                          <m:mr>
                            <m:e>
                              <m:r>
                                <a:rPr kumimoji="1" lang="en-US" altLang="zh-CN" sz="2400" b="0" i="1" smtClean="0">
                                  <a:latin typeface="Cambria Math" panose="02040503050406030204" pitchFamily="18" charset="0"/>
                                  <a:ea typeface="楷体" panose="02010609060101010101" pitchFamily="49" charset="-122"/>
                                </a:rPr>
                                <m:t>𝑏</m:t>
                              </m:r>
                            </m:e>
                            <m:e>
                              <m:r>
                                <a:rPr kumimoji="1" lang="en-US" altLang="zh-CN" sz="2400" b="0" i="1" smtClean="0">
                                  <a:latin typeface="Cambria Math" panose="02040503050406030204" pitchFamily="18" charset="0"/>
                                  <a:ea typeface="楷体" panose="02010609060101010101" pitchFamily="49" charset="-122"/>
                                </a:rPr>
                                <m:t>𝑎</m:t>
                              </m:r>
                            </m:e>
                          </m:mr>
                        </m:m>
                      </m:e>
                    </m:d>
                    <m:r>
                      <a:rPr kumimoji="1" lang="en-US" altLang="zh-CN" sz="2400" b="0" i="1" smtClean="0">
                        <a:latin typeface="Cambria Math" panose="02040503050406030204" pitchFamily="18" charset="0"/>
                        <a:ea typeface="楷体" panose="02010609060101010101" pitchFamily="49" charset="-122"/>
                      </a:rPr>
                      <m:t>, </m:t>
                    </m:r>
                    <m:d>
                      <m:dPr>
                        <m:ctrlPr>
                          <a:rPr kumimoji="1" lang="en-US" altLang="zh-CN" sz="2400" b="0" i="1" smtClean="0">
                            <a:latin typeface="Cambria Math" panose="02040503050406030204" pitchFamily="18" charset="0"/>
                            <a:ea typeface="楷体" panose="02010609060101010101" pitchFamily="49" charset="-122"/>
                          </a:rPr>
                        </m:ctrlPr>
                      </m:dPr>
                      <m:e>
                        <m:m>
                          <m:mPr>
                            <m:mcs>
                              <m:mc>
                                <m:mcPr>
                                  <m:count m:val="2"/>
                                  <m:mcJc m:val="center"/>
                                </m:mcPr>
                              </m:mc>
                            </m:mcs>
                            <m:ctrlPr>
                              <a:rPr kumimoji="1" lang="en-US" altLang="zh-CN" sz="2400" b="0" i="1" smtClean="0">
                                <a:latin typeface="Cambria Math" panose="02040503050406030204" pitchFamily="18" charset="0"/>
                                <a:ea typeface="楷体" panose="02010609060101010101" pitchFamily="49" charset="-122"/>
                              </a:rPr>
                            </m:ctrlPr>
                          </m:mPr>
                          <m:mr>
                            <m:e>
                              <m:r>
                                <m:rPr>
                                  <m:brk m:alnAt="7"/>
                                </m:rPr>
                                <a:rPr kumimoji="1" lang="en-US" altLang="zh-CN" sz="2400" b="0" i="1" smtClean="0">
                                  <a:latin typeface="Cambria Math" panose="02040503050406030204" pitchFamily="18" charset="0"/>
                                  <a:ea typeface="楷体" panose="02010609060101010101" pitchFamily="49" charset="-122"/>
                                </a:rPr>
                                <m:t>𝑐</m:t>
                              </m:r>
                            </m:e>
                            <m:e>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𝑑</m:t>
                              </m:r>
                            </m:e>
                          </m:mr>
                          <m:mr>
                            <m:e>
                              <m:r>
                                <a:rPr kumimoji="1" lang="en-US" altLang="zh-CN" sz="2400" b="0" i="1" smtClean="0">
                                  <a:latin typeface="Cambria Math" panose="02040503050406030204" pitchFamily="18" charset="0"/>
                                  <a:ea typeface="楷体" panose="02010609060101010101" pitchFamily="49" charset="-122"/>
                                </a:rPr>
                                <m:t>𝑑</m:t>
                              </m:r>
                            </m:e>
                            <m:e>
                              <m:r>
                                <a:rPr kumimoji="1" lang="en-US" altLang="zh-CN" sz="2400" b="0" i="1" smtClean="0">
                                  <a:latin typeface="Cambria Math" panose="02040503050406030204" pitchFamily="18" charset="0"/>
                                  <a:ea typeface="楷体" panose="02010609060101010101" pitchFamily="49" charset="-122"/>
                                </a:rPr>
                                <m:t>𝑐</m:t>
                              </m:r>
                            </m:e>
                          </m:mr>
                        </m:m>
                      </m:e>
                    </m:d>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相似当且仅当</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𝑎</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𝑐</m:t>
                    </m:r>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𝑏</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Cambria Math" panose="02040503050406030204" pitchFamily="18" charset="0"/>
                      </a:rPr>
                      <m:t>𝑑</m:t>
                    </m:r>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059832" y="2492896"/>
            <a:ext cx="2413000" cy="8509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块对角化定理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块对角化定理</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令</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𝑛</m:t>
                    </m:r>
                    <m:r>
                      <a:rPr kumimoji="1" lang="en-US" altLang="zh-CN" sz="2400" b="0" i="1" dirty="0" smtClean="0">
                        <a:latin typeface="Cambria Math" panose="02040503050406030204" pitchFamily="18" charset="0"/>
                      </a:rPr>
                      <m:t> × </m:t>
                    </m:r>
                    <m:r>
                      <a:rPr kumimoji="1" lang="en-US" altLang="zh-CN" sz="2400" b="0" i="1" dirty="0" smtClean="0">
                        <a:latin typeface="Cambria Math" panose="02040503050406030204" pitchFamily="18" charset="0"/>
                      </a:rPr>
                      <m:t>𝑛</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的实矩阵。假设对于每个（实或复）特征值，代数重数等于几何重数。有</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𝐶𝐵</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𝐶</m:t>
                        </m:r>
                      </m:e>
                      <m:sup>
                        <m:r>
                          <a:rPr kumimoji="1" lang="en-US" altLang="zh-CN" sz="2400" b="0" i="1" smtClean="0">
                            <a:latin typeface="Cambria Math" panose="02040503050406030204" pitchFamily="18" charset="0"/>
                            <a:ea typeface="楷体" panose="02010609060101010101" pitchFamily="49" charset="-122"/>
                          </a:rPr>
                          <m:t>−1</m:t>
                        </m:r>
                      </m:sup>
                    </m:sSup>
                  </m:oMath>
                </a14:m>
                <a:r>
                  <a:rPr kumimoji="1" lang="zh-CN" altLang="en-US" sz="2400" dirty="0">
                    <a:latin typeface="楷体" panose="02010609060101010101" pitchFamily="49" charset="-122"/>
                    <a:ea typeface="楷体" panose="02010609060101010101" pitchFamily="49" charset="-122"/>
                  </a:rPr>
                  <a:t>，其中</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𝐵</m:t>
                    </m:r>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𝐶</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如下所述：</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𝐵</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是块对角的，其中</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 1 × 1 </m:t>
                    </m:r>
                  </m:oMath>
                </a14:m>
                <a:r>
                  <a:rPr kumimoji="1" lang="zh-CN" altLang="en-US" sz="2400" dirty="0">
                    <a:latin typeface="楷体" panose="02010609060101010101" pitchFamily="49" charset="-122"/>
                    <a:ea typeface="楷体" panose="02010609060101010101" pitchFamily="49" charset="-122"/>
                  </a:rPr>
                  <a:t>的块包含实数特征值（及其重数），</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2</m:t>
                    </m:r>
                    <m:r>
                      <a:rPr kumimoji="1" lang="en-US" altLang="zh-CN" sz="2400" i="1">
                        <a:latin typeface="Cambria Math" panose="02040503050406030204" pitchFamily="18" charset="0"/>
                        <a:ea typeface="楷体" panose="02010609060101010101" pitchFamily="49" charset="-122"/>
                      </a:rPr>
                      <m:t> × </m:t>
                    </m:r>
                    <m:r>
                      <a:rPr kumimoji="1" lang="en-US" altLang="zh-CN" sz="2400" b="0" i="1" smtClean="0">
                        <a:latin typeface="Cambria Math" panose="02040503050406030204" pitchFamily="18" charset="0"/>
                        <a:ea typeface="楷体" panose="02010609060101010101" pitchFamily="49" charset="-122"/>
                      </a:rPr>
                      <m:t>2</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的块包含矩阵</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  对于每个非实数特征值</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oMath>
                </a14:m>
                <a:r>
                  <a:rPr kumimoji="1" lang="zh-CN" altLang="en-US" sz="2400" dirty="0">
                    <a:latin typeface="楷体" panose="02010609060101010101" pitchFamily="49" charset="-122"/>
                    <a:ea typeface="楷体" panose="02010609060101010101" pitchFamily="49" charset="-122"/>
                  </a:rPr>
                  <a:t>（及其重数）。</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kumimoji="1" lang="en-GB" altLang="zh-CN" sz="2400" i="1" dirty="0" smtClean="0">
                        <a:latin typeface="Cambria Math" panose="02040503050406030204" pitchFamily="18" charset="0"/>
                        <a:ea typeface="楷体" panose="02010609060101010101" pitchFamily="49" charset="-122"/>
                      </a:rPr>
                      <m:t>𝐶</m:t>
                    </m:r>
                    <m:r>
                      <a:rPr kumimoji="1" lang="en-GB" altLang="zh-CN" sz="240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的列向量构成实特征向量的基，或者对于非实数特征向量，成对出现</a:t>
                </a:r>
                <a14:m>
                  <m:oMath xmlns:m="http://schemas.openxmlformats.org/officeDocument/2006/math">
                    <m:d>
                      <m:dPr>
                        <m:ctrlPr>
                          <a:rPr kumimoji="1" lang="en-US" altLang="zh-CN" sz="2400" b="0" i="1" smtClean="0">
                            <a:latin typeface="Cambria Math" panose="02040503050406030204" pitchFamily="18" charset="0"/>
                            <a:ea typeface="楷体" panose="02010609060101010101" pitchFamily="49" charset="-122"/>
                          </a:rPr>
                        </m:ctrlPr>
                      </m:dPr>
                      <m:e>
                        <m:r>
                          <m:rPr>
                            <m:nor/>
                          </m:rPr>
                          <a:rPr kumimoji="1" lang="en-US" altLang="zh-CN" sz="2400" b="0" i="0" smtClean="0">
                            <a:latin typeface="Cambria Math" panose="02040503050406030204" pitchFamily="18" charset="0"/>
                            <a:ea typeface="楷体" panose="02010609060101010101" pitchFamily="49" charset="-122"/>
                          </a:rPr>
                          <m:t>Re</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𝑣</m:t>
                            </m:r>
                          </m:e>
                        </m:d>
                        <m:r>
                          <a:rPr kumimoji="1" lang="en-US" altLang="zh-CN" sz="2400" b="0" i="1" smtClean="0">
                            <a:latin typeface="Cambria Math" panose="02040503050406030204" pitchFamily="18" charset="0"/>
                            <a:ea typeface="楷体" panose="02010609060101010101" pitchFamily="49" charset="-122"/>
                          </a:rPr>
                          <m:t> </m:t>
                        </m:r>
                        <m:r>
                          <m:rPr>
                            <m:nor/>
                          </m:rPr>
                          <a:rPr kumimoji="1" lang="en-US" altLang="zh-CN" sz="2400" b="0" i="0" smtClean="0">
                            <a:latin typeface="Cambria Math" panose="02040503050406030204" pitchFamily="18" charset="0"/>
                            <a:ea typeface="楷体" panose="02010609060101010101" pitchFamily="49" charset="-122"/>
                          </a:rPr>
                          <m:t>Im</m:t>
                        </m:r>
                        <m:d>
                          <m:dPr>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𝑣</m:t>
                            </m:r>
                          </m:e>
                        </m:d>
                      </m:e>
                    </m:d>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203848" y="3356992"/>
            <a:ext cx="2540000" cy="8128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dirty="0">
                    <a:latin typeface="楷体" panose="02010609060101010101" pitchFamily="49" charset="-122"/>
                    <a:ea typeface="楷体" panose="02010609060101010101" pitchFamily="49" charset="-122"/>
                  </a:rPr>
                  <a:t>当</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𝐴</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没有</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𝑛</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个线性无关的特征向量，</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𝐴</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一定与由约当块组成的约当标准型近似，形如</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plcHide m:val="on"/>
                            <m:mcs>
                              <m:mc>
                                <m:mcPr>
                                  <m:count m:val="3"/>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𝐽</m:t>
                                  </m:r>
                                </m:e>
                                <m:sub>
                                  <m:r>
                                    <a:rPr lang="en-US" altLang="zh-CN" sz="2400" b="0" i="1" smtClean="0">
                                      <a:latin typeface="Cambria Math" panose="02040503050406030204" pitchFamily="18" charset="0"/>
                                    </a:rPr>
                                    <m:t>1</m:t>
                                  </m:r>
                                </m:sub>
                              </m:sSub>
                            </m:e>
                            <m:e/>
                            <m:e/>
                          </m:mr>
                          <m: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𝐽</m:t>
                                  </m:r>
                                </m:e>
                                <m:sub>
                                  <m:r>
                                    <a:rPr lang="en-US" altLang="zh-CN" sz="2400" b="0" i="1" smtClean="0">
                                      <a:latin typeface="Cambria Math" panose="02040503050406030204" pitchFamily="18" charset="0"/>
                                    </a:rPr>
                                    <m:t>2</m:t>
                                  </m:r>
                                </m:sub>
                              </m:sSub>
                            </m:e>
                            <m:e/>
                          </m:mr>
                          <m:mr>
                            <m:e/>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e>
                          </m:mr>
                        </m:m>
                      </m:e>
                    </m:d>
                  </m:oMath>
                </a14:m>
                <a:r>
                  <a:rPr lang="zh-CN" altLang="en-US" sz="2400" dirty="0">
                    <a:latin typeface="楷体" panose="02010609060101010101" pitchFamily="49" charset="-122"/>
                    <a:ea typeface="楷体" panose="02010609060101010101" pitchFamily="49" charset="-122"/>
                  </a:rPr>
                  <a:t>，其中</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541930"/>
            <a:ext cx="2283416" cy="146313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对角化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dirty="0">
                    <a:latin typeface="楷体" panose="02010609060101010101" pitchFamily="49" charset="-122"/>
                    <a:ea typeface="楷体" panose="02010609060101010101" pitchFamily="49" charset="-122"/>
                  </a:rPr>
                  <a:t>当</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𝐴</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没有</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𝑛</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个线性无关的特征向量，</a:t>
                </a:r>
                <a14:m>
                  <m:oMath xmlns:m="http://schemas.openxmlformats.org/officeDocument/2006/math">
                    <m:r>
                      <a:rPr lang="en-US" altLang="zh-CN" sz="2400" i="1" dirty="0" smtClean="0">
                        <a:latin typeface="Cambria Math" panose="02040503050406030204" pitchFamily="18" charset="0"/>
                        <a:ea typeface="楷体" panose="02010609060101010101" pitchFamily="49" charset="-122"/>
                      </a:rPr>
                      <m:t>𝐴</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一定与由约当块组成的约当标准型近似，形如</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57200" y="2476280"/>
            <a:ext cx="3922478" cy="1905440"/>
          </a:xfrm>
          <a:prstGeom prst="rect">
            <a:avLst/>
          </a:prstGeom>
        </p:spPr>
      </p:pic>
      <p:pic>
        <p:nvPicPr>
          <p:cNvPr id="5" name="图片 4"/>
          <p:cNvPicPr>
            <a:picLocks noChangeAspect="1"/>
          </p:cNvPicPr>
          <p:nvPr/>
        </p:nvPicPr>
        <p:blipFill>
          <a:blip r:embed="rId5"/>
          <a:stretch>
            <a:fillRect/>
          </a:stretch>
        </p:blipFill>
        <p:spPr>
          <a:xfrm>
            <a:off x="251520" y="4477888"/>
            <a:ext cx="6684135" cy="209221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r>
                  <a:rPr lang="zh-CN" altLang="en-US" sz="2800" dirty="0"/>
                  <a:t>定义</a:t>
                </a:r>
                <a:r>
                  <a:rPr lang="en-US" sz="2800" b="0" dirty="0"/>
                  <a:t>: </a:t>
                </a:r>
              </a:p>
              <a:p>
                <a:pPr lvl="1">
                  <a:spcBef>
                    <a:spcPts val="1270"/>
                  </a:spcBef>
                </a:pPr>
                <a:r>
                  <a:rPr lang="zh-CN" altLang="en-US" sz="2400" dirty="0"/>
                  <a:t>旋转是一种线性映射（更具体地说，是欧氏空间中的自同构），它将平面绕原点旋转</a:t>
                </a:r>
                <a14:m>
                  <m:oMath xmlns:m="http://schemas.openxmlformats.org/officeDocument/2006/math">
                    <m:r>
                      <a:rPr lang="en-US" altLang="zh-CN" sz="2400" i="1" dirty="0" smtClean="0">
                        <a:latin typeface="Cambria Math" panose="02040503050406030204" pitchFamily="18" charset="0"/>
                      </a:rPr>
                      <m:t>𝜃</m:t>
                    </m:r>
                  </m:oMath>
                </a14:m>
                <a:r>
                  <a:rPr lang="zh-CN" altLang="en-US" sz="2400" dirty="0"/>
                  <a:t>角，这里原点是一个固定点</a:t>
                </a:r>
                <a:endParaRPr lang="en-US" altLang="zh-CN" sz="2400" dirty="0"/>
              </a:p>
              <a:p>
                <a:pPr lvl="1">
                  <a:spcBef>
                    <a:spcPts val="1270"/>
                  </a:spcBef>
                </a:pPr>
                <a14:m>
                  <m:oMath xmlns:m="http://schemas.openxmlformats.org/officeDocument/2006/math">
                    <m:r>
                      <a:rPr lang="en-US" altLang="zh-CN" sz="2400" i="1" dirty="0" smtClean="0">
                        <a:latin typeface="Cambria Math" panose="02040503050406030204" pitchFamily="18" charset="0"/>
                      </a:rPr>
                      <m:t>𝜃</m:t>
                    </m:r>
                    <m:r>
                      <a:rPr lang="en-US" altLang="zh-CN" sz="2400" b="0" i="1" dirty="0" smtClean="0">
                        <a:latin typeface="Cambria Math" panose="02040503050406030204" pitchFamily="18" charset="0"/>
                      </a:rPr>
                      <m:t>&gt;0</m:t>
                    </m:r>
                  </m:oMath>
                </a14:m>
                <a:r>
                  <a:rPr lang="zh-CN" altLang="en-US" sz="2400" dirty="0"/>
                  <a:t>时，逆时针旋转</a:t>
                </a:r>
                <a:endParaRPr lang="en-US" altLang="zh-CN" sz="2400" dirty="0"/>
              </a:p>
              <a:p>
                <a:pPr lvl="1">
                  <a:spcBef>
                    <a:spcPts val="1270"/>
                  </a:spcBef>
                </a:pPr>
                <a:r>
                  <a:rPr lang="zh-CN" altLang="en-US" sz="2400" dirty="0"/>
                  <a:t>旋转保持长度和角度</a:t>
                </a:r>
                <a:endParaRPr lang="en-US" altLang="zh-CN" sz="2400" dirty="0"/>
              </a:p>
              <a:p>
                <a:pPr lvl="1">
                  <a:spcBef>
                    <a:spcPts val="1270"/>
                  </a:spcBef>
                </a:pPr>
                <a:r>
                  <a:rPr lang="zh-CN" altLang="en-US" sz="2400" dirty="0"/>
                  <a:t>重要应用领域包括</a:t>
                </a:r>
                <a:endParaRPr lang="en-US" altLang="zh-CN" sz="2400" dirty="0"/>
              </a:p>
              <a:p>
                <a:pPr marL="457200" lvl="1" indent="0">
                  <a:spcBef>
                    <a:spcPts val="1270"/>
                  </a:spcBef>
                  <a:buNone/>
                </a:pPr>
                <a:r>
                  <a:rPr lang="zh-CN" altLang="en-US" sz="2400" dirty="0"/>
                  <a:t>计算机图形学和机器人学</a:t>
                </a: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旋转</a:t>
            </a:r>
          </a:p>
        </p:txBody>
      </p:sp>
      <p:pic>
        <p:nvPicPr>
          <p:cNvPr id="6" name="图片 5"/>
          <p:cNvPicPr>
            <a:picLocks noChangeAspect="1"/>
          </p:cNvPicPr>
          <p:nvPr/>
        </p:nvPicPr>
        <p:blipFill>
          <a:blip r:embed="rId4"/>
          <a:stretch>
            <a:fillRect/>
          </a:stretch>
        </p:blipFill>
        <p:spPr>
          <a:xfrm>
            <a:off x="4893471" y="3429000"/>
            <a:ext cx="3200484" cy="244390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14:m>
                  <m:oMath xmlns:m="http://schemas.openxmlformats.org/officeDocument/2006/math">
                    <m:sSup>
                      <m:sSupPr>
                        <m:ctrlPr>
                          <a:rPr lang="en-US" altLang="zh-CN" sz="2800" b="1" i="1" dirty="0" smtClean="0">
                            <a:latin typeface="Cambria Math" panose="02040503050406030204" pitchFamily="18" charset="0"/>
                            <a:ea typeface="Cambria Math" panose="02040503050406030204" pitchFamily="18" charset="0"/>
                          </a:rPr>
                        </m:ctrlPr>
                      </m:sSupPr>
                      <m:e>
                        <m:r>
                          <a:rPr lang="en-US" altLang="zh-CN" sz="2800" b="1" i="1" dirty="0">
                            <a:latin typeface="Cambria Math" panose="02040503050406030204" pitchFamily="18" charset="0"/>
                            <a:ea typeface="Cambria Math" panose="02040503050406030204" pitchFamily="18" charset="0"/>
                          </a:rPr>
                          <m:t>ℝ</m:t>
                        </m:r>
                      </m:e>
                      <m:sup>
                        <m:r>
                          <a:rPr lang="en-US" altLang="zh-CN" sz="2800" b="1" i="1" dirty="0" smtClean="0">
                            <a:latin typeface="Cambria Math" panose="02040503050406030204" pitchFamily="18" charset="0"/>
                            <a:ea typeface="Cambria Math" panose="02040503050406030204" pitchFamily="18" charset="0"/>
                          </a:rPr>
                          <m:t>𝟐</m:t>
                        </m:r>
                      </m:sup>
                    </m:sSup>
                    <m:r>
                      <a:rPr lang="en-US" altLang="zh-CN" sz="2800" b="1" i="1" dirty="0" smtClean="0">
                        <a:latin typeface="Cambria Math" panose="02040503050406030204" pitchFamily="18" charset="0"/>
                        <a:ea typeface="Cambria Math" panose="02040503050406030204" pitchFamily="18" charset="0"/>
                      </a:rPr>
                      <m:t> </m:t>
                    </m:r>
                  </m:oMath>
                </a14:m>
                <a:r>
                  <a:rPr lang="zh-CN" altLang="en-US" sz="2800" b="0" dirty="0"/>
                  <a:t>上的标准基                    </a:t>
                </a:r>
                <a:r>
                  <a:rPr lang="en-US" sz="2800" b="0" dirty="0"/>
                  <a:t>: </a:t>
                </a:r>
              </a:p>
              <a:p>
                <a:pPr lvl="1">
                  <a:spcBef>
                    <a:spcPts val="1270"/>
                  </a:spcBef>
                </a:pPr>
                <a:r>
                  <a:rPr lang="zh-CN" altLang="en-US" sz="2400" dirty="0"/>
                  <a:t>目的是将此坐标系旋转</a:t>
                </a:r>
                <a14:m>
                  <m:oMath xmlns:m="http://schemas.openxmlformats.org/officeDocument/2006/math">
                    <m:r>
                      <a:rPr lang="en-US" altLang="zh-CN" sz="2400" i="1" dirty="0" smtClean="0">
                        <a:latin typeface="Cambria Math" panose="02040503050406030204" pitchFamily="18" charset="0"/>
                      </a:rPr>
                      <m:t>𝜃</m:t>
                    </m:r>
                  </m:oMath>
                </a14:m>
                <a:r>
                  <a:rPr lang="zh-CN" altLang="en-US" sz="2400" dirty="0"/>
                  <a:t>角</a:t>
                </a:r>
                <a:endParaRPr lang="en-US" altLang="zh-CN" sz="2400" dirty="0"/>
              </a:p>
              <a:p>
                <a:pPr lvl="1">
                  <a:spcBef>
                    <a:spcPts val="1270"/>
                  </a:spcBef>
                </a:pPr>
                <a:r>
                  <a:rPr lang="zh-CN" altLang="en-US" sz="2400" dirty="0"/>
                  <a:t>旋转后的向量仍是线性无关的，</a:t>
                </a:r>
                <a:r>
                  <a:rPr lang="en-US" altLang="zh-CN" sz="2400" b="1" dirty="0">
                    <a:ea typeface="Cambria Math" panose="02040503050406030204" pitchFamily="18" charset="0"/>
                  </a:rPr>
                  <a:t> </a:t>
                </a:r>
                <a:r>
                  <a:rPr lang="zh-CN" altLang="en-US" sz="2400" dirty="0"/>
                  <a:t>还是</a:t>
                </a:r>
                <a14:m>
                  <m:oMath xmlns:m="http://schemas.openxmlformats.org/officeDocument/2006/math">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ℝ</m:t>
                        </m:r>
                      </m:e>
                      <m:sup>
                        <m:r>
                          <a:rPr lang="en-US" altLang="zh-CN" sz="2400" b="1" i="1" dirty="0" smtClean="0">
                            <a:latin typeface="Cambria Math" panose="02040503050406030204" pitchFamily="18" charset="0"/>
                            <a:ea typeface="Cambria Math" panose="02040503050406030204" pitchFamily="18" charset="0"/>
                          </a:rPr>
                          <m:t>𝟐</m:t>
                        </m:r>
                      </m:sup>
                    </m:sSup>
                  </m:oMath>
                </a14:m>
                <a:r>
                  <a:rPr lang="zh-CN" altLang="en-US" sz="2400" dirty="0"/>
                  <a:t>的一组基</a:t>
                </a:r>
                <a:endParaRPr lang="en-US" altLang="zh-CN" sz="2400" dirty="0"/>
              </a:p>
              <a:p>
                <a:pPr lvl="1">
                  <a:spcBef>
                    <a:spcPts val="1270"/>
                  </a:spcBef>
                </a:pPr>
                <a14:m>
                  <m:oMath xmlns:m="http://schemas.openxmlformats.org/officeDocument/2006/math">
                    <m:r>
                      <a:rPr lang="zh-CN" altLang="en-US" sz="2400" i="1" dirty="0" smtClean="0">
                        <a:latin typeface="Cambria Math" panose="02040503050406030204" pitchFamily="18" charset="0"/>
                      </a:rPr>
                      <m:t>旋转</m:t>
                    </m:r>
                    <m:r>
                      <a:rPr lang="zh-CN" altLang="en-US" sz="2400" i="1" dirty="0" smtClean="0">
                        <a:latin typeface="Cambria Math" panose="02040503050406030204" pitchFamily="18" charset="0"/>
                      </a:rPr>
                      <m:t>𝜙</m:t>
                    </m:r>
                  </m:oMath>
                </a14:m>
                <a:r>
                  <a:rPr lang="zh-CN" altLang="en-US" sz="2400" dirty="0"/>
                  <a:t>表达为旋转矩阵</a:t>
                </a:r>
                <a14:m>
                  <m:oMath xmlns:m="http://schemas.openxmlformats.org/officeDocument/2006/math">
                    <m:r>
                      <a:rPr lang="en-US" altLang="zh-CN" sz="2400" i="1" dirty="0" smtClean="0">
                        <a:latin typeface="Cambria Math" panose="02040503050406030204" pitchFamily="18" charset="0"/>
                      </a:rPr>
                      <m:t>𝑅</m:t>
                    </m:r>
                    <m:r>
                      <a:rPr lang="en-US" altLang="zh-CN" sz="2400" b="0" i="1" dirty="0" smtClean="0">
                        <a:latin typeface="Cambria Math" panose="02040503050406030204" pitchFamily="18" charset="0"/>
                      </a:rPr>
                      <m:t>(</m:t>
                    </m:r>
                    <m:r>
                      <a:rPr lang="el-GR" altLang="zh-CN" sz="2400" i="1" dirty="0">
                        <a:latin typeface="Cambria Math" panose="02040503050406030204" pitchFamily="18" charset="0"/>
                      </a:rPr>
                      <m:t>𝜃</m:t>
                    </m:r>
                    <m:r>
                      <a:rPr lang="en-US" altLang="zh-CN" sz="2400" b="0" i="1" dirty="0" smtClean="0">
                        <a:latin typeface="Cambria Math" panose="02040503050406030204" pitchFamily="18" charset="0"/>
                      </a:rPr>
                      <m:t>)</m:t>
                    </m:r>
                  </m:oMath>
                </a14:m>
                <a:r>
                  <a:rPr lang="zh-CN" altLang="en-US" sz="2000" dirty="0"/>
                  <a:t>，</a:t>
                </a:r>
                <a:r>
                  <a:rPr lang="zh-CN" altLang="en-US" sz="2400" dirty="0"/>
                  <a:t>如图我们可以确定</a:t>
                </a:r>
                <a14:m>
                  <m:oMath xmlns:m="http://schemas.openxmlformats.org/officeDocument/2006/math">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ℝ</m:t>
                        </m:r>
                      </m:e>
                      <m:sup>
                        <m:r>
                          <a:rPr lang="en-US" altLang="zh-CN" sz="2400" b="1" i="1" dirty="0">
                            <a:latin typeface="Cambria Math" panose="02040503050406030204" pitchFamily="18" charset="0"/>
                            <a:ea typeface="Cambria Math" panose="02040503050406030204" pitchFamily="18" charset="0"/>
                          </a:rPr>
                          <m:t>𝟐</m:t>
                        </m:r>
                      </m:sup>
                    </m:sSup>
                  </m:oMath>
                </a14:m>
                <a:r>
                  <a:rPr lang="zh-CN" altLang="en-US" sz="2400" dirty="0"/>
                  <a:t>下的坐标</a:t>
                </a:r>
                <a:endParaRPr lang="en-US" altLang="zh-CN" sz="20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sSup>
                      <m:sSupPr>
                        <m:ctrlPr>
                          <a:rPr lang="en-US" altLang="zh-CN" sz="3600" b="1" i="1" dirty="0" smtClean="0">
                            <a:latin typeface="Cambria Math" panose="02040503050406030204" pitchFamily="18" charset="0"/>
                            <a:ea typeface="Cambria Math" panose="02040503050406030204" pitchFamily="18" charset="0"/>
                          </a:rPr>
                        </m:ctrlPr>
                      </m:sSupPr>
                      <m:e>
                        <m:r>
                          <a:rPr lang="en-US" altLang="zh-CN" sz="3600" b="1" i="1" dirty="0">
                            <a:latin typeface="Cambria Math" panose="02040503050406030204" pitchFamily="18" charset="0"/>
                            <a:ea typeface="Cambria Math" panose="02040503050406030204" pitchFamily="18" charset="0"/>
                          </a:rPr>
                          <m:t>ℝ</m:t>
                        </m:r>
                      </m:e>
                      <m:sup>
                        <m:r>
                          <a:rPr lang="en-US" altLang="zh-CN" sz="3600" b="1" i="1" dirty="0" smtClean="0">
                            <a:latin typeface="Cambria Math" panose="02040503050406030204" pitchFamily="18" charset="0"/>
                            <a:ea typeface="Cambria Math" panose="02040503050406030204" pitchFamily="18" charset="0"/>
                          </a:rPr>
                          <m:t>𝟐</m:t>
                        </m:r>
                      </m:sup>
                    </m:sSup>
                  </m:oMath>
                </a14:m>
                <a:r>
                  <a:rPr lang="zh-CN" altLang="en-US" dirty="0"/>
                  <a:t>上的旋转</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4"/>
                <a:stretch>
                  <a:fillRect l="-4" t="-28"/>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3275856" y="1249916"/>
            <a:ext cx="1809086" cy="470912"/>
          </a:xfrm>
          <a:prstGeom prst="rect">
            <a:avLst/>
          </a:prstGeom>
        </p:spPr>
      </p:pic>
      <p:pic>
        <p:nvPicPr>
          <p:cNvPr id="8" name="图片 7"/>
          <p:cNvPicPr>
            <a:picLocks noChangeAspect="1"/>
          </p:cNvPicPr>
          <p:nvPr/>
        </p:nvPicPr>
        <p:blipFill>
          <a:blip r:embed="rId6"/>
          <a:stretch>
            <a:fillRect/>
          </a:stretch>
        </p:blipFill>
        <p:spPr>
          <a:xfrm>
            <a:off x="2483485" y="3573016"/>
            <a:ext cx="5028565" cy="28968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14:m>
                  <m:oMath xmlns:m="http://schemas.openxmlformats.org/officeDocument/2006/math">
                    <m:sSup>
                      <m:sSupPr>
                        <m:ctrlPr>
                          <a:rPr lang="en-US" altLang="zh-CN" sz="2800" b="1" i="1" dirty="0" smtClean="0">
                            <a:latin typeface="Cambria Math" panose="02040503050406030204" pitchFamily="18" charset="0"/>
                            <a:ea typeface="Cambria Math" panose="02040503050406030204" pitchFamily="18" charset="0"/>
                          </a:rPr>
                        </m:ctrlPr>
                      </m:sSupPr>
                      <m:e>
                        <m:r>
                          <a:rPr lang="en-US" altLang="zh-CN" sz="2800" b="1" i="1" dirty="0">
                            <a:latin typeface="Cambria Math" panose="02040503050406030204" pitchFamily="18" charset="0"/>
                            <a:ea typeface="Cambria Math" panose="02040503050406030204" pitchFamily="18" charset="0"/>
                          </a:rPr>
                          <m:t>ℝ</m:t>
                        </m:r>
                      </m:e>
                      <m:sup>
                        <m:r>
                          <a:rPr lang="en-US" altLang="zh-CN" sz="2800" b="1" i="1" dirty="0" smtClean="0">
                            <a:latin typeface="Cambria Math" panose="02040503050406030204" pitchFamily="18" charset="0"/>
                            <a:ea typeface="Cambria Math" panose="02040503050406030204" pitchFamily="18" charset="0"/>
                          </a:rPr>
                          <m:t>𝟐</m:t>
                        </m:r>
                      </m:sup>
                    </m:sSup>
                    <m:r>
                      <a:rPr lang="en-US" altLang="zh-CN" sz="2800" b="1" i="1" dirty="0" smtClean="0">
                        <a:latin typeface="Cambria Math" panose="02040503050406030204" pitchFamily="18" charset="0"/>
                        <a:ea typeface="Cambria Math" panose="02040503050406030204" pitchFamily="18" charset="0"/>
                      </a:rPr>
                      <m:t> </m:t>
                    </m:r>
                  </m:oMath>
                </a14:m>
                <a:r>
                  <a:rPr lang="zh-CN" altLang="en-US" sz="2800" b="0" dirty="0"/>
                  <a:t>上的标准基                    </a:t>
                </a:r>
                <a:r>
                  <a:rPr lang="en-US" sz="2800" b="0" dirty="0"/>
                  <a:t>: </a:t>
                </a:r>
              </a:p>
              <a:p>
                <a:pPr lvl="1">
                  <a:spcBef>
                    <a:spcPts val="1270"/>
                  </a:spcBef>
                </a:pPr>
                <a14:m>
                  <m:oMath xmlns:m="http://schemas.openxmlformats.org/officeDocument/2006/math">
                    <m:r>
                      <a:rPr lang="zh-CN" altLang="en-US" sz="2400" i="1" dirty="0" smtClean="0">
                        <a:latin typeface="Cambria Math" panose="02040503050406030204" pitchFamily="18" charset="0"/>
                      </a:rPr>
                      <m:t>旋转</m:t>
                    </m:r>
                    <m:r>
                      <a:rPr lang="zh-CN" altLang="en-US" sz="2400" i="1" dirty="0" smtClean="0">
                        <a:latin typeface="Cambria Math" panose="02040503050406030204" pitchFamily="18" charset="0"/>
                      </a:rPr>
                      <m:t>𝜙</m:t>
                    </m:r>
                  </m:oMath>
                </a14:m>
                <a:r>
                  <a:rPr lang="zh-CN" altLang="en-US" sz="2400" dirty="0"/>
                  <a:t>表达为旋转矩阵</a:t>
                </a:r>
                <a14:m>
                  <m:oMath xmlns:m="http://schemas.openxmlformats.org/officeDocument/2006/math">
                    <m:r>
                      <a:rPr lang="en-US" altLang="zh-CN" sz="2400" i="1" dirty="0" smtClean="0">
                        <a:latin typeface="Cambria Math" panose="02040503050406030204" pitchFamily="18" charset="0"/>
                      </a:rPr>
                      <m:t>𝑅</m:t>
                    </m:r>
                    <m:r>
                      <a:rPr lang="en-US" altLang="zh-CN" sz="2400" b="0" i="1" dirty="0" smtClean="0">
                        <a:latin typeface="Cambria Math" panose="02040503050406030204" pitchFamily="18" charset="0"/>
                      </a:rPr>
                      <m:t>(</m:t>
                    </m:r>
                    <m:r>
                      <a:rPr lang="el-GR" altLang="zh-CN" sz="2400" i="1" dirty="0">
                        <a:latin typeface="Cambria Math" panose="02040503050406030204" pitchFamily="18" charset="0"/>
                      </a:rPr>
                      <m:t>𝜃</m:t>
                    </m:r>
                    <m:r>
                      <a:rPr lang="en-US" altLang="zh-CN" sz="2400" b="0" i="1" dirty="0" smtClean="0">
                        <a:latin typeface="Cambria Math" panose="02040503050406030204" pitchFamily="18" charset="0"/>
                      </a:rPr>
                      <m:t>)</m:t>
                    </m:r>
                  </m:oMath>
                </a14:m>
                <a:r>
                  <a:rPr lang="zh-CN" altLang="en-US" sz="2000" dirty="0"/>
                  <a:t>，</a:t>
                </a:r>
                <a:r>
                  <a:rPr lang="zh-CN" altLang="en-US" sz="2400" dirty="0"/>
                  <a:t>如图我们可以确定</a:t>
                </a:r>
                <a14:m>
                  <m:oMath xmlns:m="http://schemas.openxmlformats.org/officeDocument/2006/math">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ℝ</m:t>
                        </m:r>
                      </m:e>
                      <m:sup>
                        <m:r>
                          <a:rPr lang="en-US" altLang="zh-CN" sz="2400" b="1" i="1" dirty="0">
                            <a:latin typeface="Cambria Math" panose="02040503050406030204" pitchFamily="18" charset="0"/>
                            <a:ea typeface="Cambria Math" panose="02040503050406030204" pitchFamily="18" charset="0"/>
                          </a:rPr>
                          <m:t>𝟐</m:t>
                        </m:r>
                      </m:sup>
                    </m:sSup>
                  </m:oMath>
                </a14:m>
                <a:r>
                  <a:rPr lang="zh-CN" altLang="en-US" sz="2400" dirty="0"/>
                  <a:t>下的坐标</a:t>
                </a:r>
                <a:endParaRPr lang="en-US" altLang="zh-CN" sz="2400" dirty="0"/>
              </a:p>
              <a:p>
                <a:pPr lvl="1">
                  <a:spcBef>
                    <a:spcPts val="1270"/>
                  </a:spcBef>
                </a:pPr>
                <a:endParaRPr lang="en-US" altLang="zh-CN" sz="2400" dirty="0"/>
              </a:p>
              <a:p>
                <a:pPr lvl="1">
                  <a:spcBef>
                    <a:spcPts val="1270"/>
                  </a:spcBef>
                </a:pPr>
                <a:r>
                  <a:rPr lang="zh-CN" altLang="en-US" sz="2400" dirty="0"/>
                  <a:t>旋转矩阵为</a:t>
                </a:r>
                <a:endParaRPr lang="en-US" altLang="zh-CN" sz="20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sSup>
                      <m:sSupPr>
                        <m:ctrlPr>
                          <a:rPr lang="en-US" altLang="zh-CN" sz="3600" b="1" i="1" dirty="0" smtClean="0">
                            <a:latin typeface="Cambria Math" panose="02040503050406030204" pitchFamily="18" charset="0"/>
                            <a:ea typeface="Cambria Math" panose="02040503050406030204" pitchFamily="18" charset="0"/>
                          </a:rPr>
                        </m:ctrlPr>
                      </m:sSupPr>
                      <m:e>
                        <m:r>
                          <a:rPr lang="en-US" altLang="zh-CN" sz="3600" b="1" i="1" dirty="0">
                            <a:latin typeface="Cambria Math" panose="02040503050406030204" pitchFamily="18" charset="0"/>
                            <a:ea typeface="Cambria Math" panose="02040503050406030204" pitchFamily="18" charset="0"/>
                          </a:rPr>
                          <m:t>ℝ</m:t>
                        </m:r>
                      </m:e>
                      <m:sup>
                        <m:r>
                          <a:rPr lang="en-US" altLang="zh-CN" sz="3600" b="1" i="1" dirty="0" smtClean="0">
                            <a:latin typeface="Cambria Math" panose="02040503050406030204" pitchFamily="18" charset="0"/>
                            <a:ea typeface="Cambria Math" panose="02040503050406030204" pitchFamily="18" charset="0"/>
                          </a:rPr>
                          <m:t>𝟐</m:t>
                        </m:r>
                      </m:sup>
                    </m:sSup>
                  </m:oMath>
                </a14:m>
                <a:r>
                  <a:rPr lang="zh-CN" altLang="en-US" dirty="0"/>
                  <a:t>上的旋转</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4"/>
                <a:stretch>
                  <a:fillRect l="-4" t="-28"/>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3275856" y="1249916"/>
            <a:ext cx="1809086" cy="470912"/>
          </a:xfrm>
          <a:prstGeom prst="rect">
            <a:avLst/>
          </a:prstGeom>
        </p:spPr>
      </p:pic>
      <p:pic>
        <p:nvPicPr>
          <p:cNvPr id="8" name="图片 7"/>
          <p:cNvPicPr>
            <a:picLocks noChangeAspect="1"/>
          </p:cNvPicPr>
          <p:nvPr/>
        </p:nvPicPr>
        <p:blipFill>
          <a:blip r:embed="rId6"/>
          <a:stretch>
            <a:fillRect/>
          </a:stretch>
        </p:blipFill>
        <p:spPr>
          <a:xfrm>
            <a:off x="2267585" y="3860800"/>
            <a:ext cx="5021580" cy="2893060"/>
          </a:xfrm>
          <a:prstGeom prst="rect">
            <a:avLst/>
          </a:prstGeom>
        </p:spPr>
      </p:pic>
      <p:pic>
        <p:nvPicPr>
          <p:cNvPr id="6" name="图片 5"/>
          <p:cNvPicPr>
            <a:picLocks noChangeAspect="1"/>
          </p:cNvPicPr>
          <p:nvPr/>
        </p:nvPicPr>
        <p:blipFill>
          <a:blip r:embed="rId7"/>
          <a:stretch>
            <a:fillRect/>
          </a:stretch>
        </p:blipFill>
        <p:spPr>
          <a:xfrm>
            <a:off x="2051720" y="2311960"/>
            <a:ext cx="3783957" cy="601424"/>
          </a:xfrm>
          <a:prstGeom prst="rect">
            <a:avLst/>
          </a:prstGeom>
        </p:spPr>
      </p:pic>
      <p:pic>
        <p:nvPicPr>
          <p:cNvPr id="9" name="图片 8"/>
          <p:cNvPicPr>
            <a:picLocks noChangeAspect="1"/>
          </p:cNvPicPr>
          <p:nvPr/>
        </p:nvPicPr>
        <p:blipFill>
          <a:blip r:embed="rId8"/>
          <a:stretch>
            <a:fillRect/>
          </a:stretch>
        </p:blipFill>
        <p:spPr>
          <a:xfrm>
            <a:off x="2915816" y="3121536"/>
            <a:ext cx="4908931" cy="66750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14:m>
                  <m:oMath xmlns:m="http://schemas.openxmlformats.org/officeDocument/2006/math">
                    <m:sSup>
                      <m:sSupPr>
                        <m:ctrlPr>
                          <a:rPr lang="en-US" altLang="zh-CN" sz="2800" b="1" i="1" dirty="0" smtClean="0">
                            <a:latin typeface="Cambria Math" panose="02040503050406030204" pitchFamily="18" charset="0"/>
                            <a:ea typeface="Cambria Math" panose="02040503050406030204" pitchFamily="18" charset="0"/>
                          </a:rPr>
                        </m:ctrlPr>
                      </m:sSupPr>
                      <m:e>
                        <m:r>
                          <a:rPr lang="en-US" altLang="zh-CN" sz="2800" b="1" i="1" dirty="0">
                            <a:latin typeface="Cambria Math" panose="02040503050406030204" pitchFamily="18" charset="0"/>
                            <a:ea typeface="Cambria Math" panose="02040503050406030204" pitchFamily="18" charset="0"/>
                          </a:rPr>
                          <m:t>ℝ</m:t>
                        </m:r>
                      </m:e>
                      <m:sup>
                        <m:r>
                          <a:rPr lang="en-US" altLang="zh-CN" sz="2800" b="1" i="1" dirty="0" smtClean="0">
                            <a:latin typeface="Cambria Math" panose="02040503050406030204" pitchFamily="18" charset="0"/>
                            <a:ea typeface="Cambria Math" panose="02040503050406030204" pitchFamily="18" charset="0"/>
                          </a:rPr>
                          <m:t>𝟑</m:t>
                        </m:r>
                      </m:sup>
                    </m:sSup>
                    <m:r>
                      <a:rPr lang="en-US" altLang="zh-CN" sz="2800" b="1" i="1" dirty="0" smtClean="0">
                        <a:latin typeface="Cambria Math" panose="02040503050406030204" pitchFamily="18" charset="0"/>
                        <a:ea typeface="Cambria Math" panose="02040503050406030204" pitchFamily="18" charset="0"/>
                      </a:rPr>
                      <m:t> </m:t>
                    </m:r>
                  </m:oMath>
                </a14:m>
                <a:r>
                  <a:rPr lang="zh-CN" altLang="en-US" sz="2800" dirty="0"/>
                  <a:t>中可以围绕一维轴旋转任意二维平面</a:t>
                </a:r>
                <a:r>
                  <a:rPr lang="en-US" sz="2800" b="0" dirty="0"/>
                  <a:t>: </a:t>
                </a:r>
              </a:p>
              <a:p>
                <a:pPr lvl="1">
                  <a:spcBef>
                    <a:spcPts val="1270"/>
                  </a:spcBef>
                </a:pPr>
                <a:r>
                  <a:rPr lang="zh-CN" altLang="en-US" sz="2400" b="0" dirty="0"/>
                  <a:t>最简单方式还是从基向量入手</a:t>
                </a:r>
                <a:endParaRPr lang="en-US" altLang="zh-CN" sz="2400" b="0" dirty="0"/>
              </a:p>
              <a:p>
                <a:pPr lvl="1">
                  <a:spcBef>
                    <a:spcPts val="1270"/>
                  </a:spcBef>
                </a:pPr>
                <a:r>
                  <a:rPr lang="en-US" altLang="zh-CN" sz="2400" dirty="0"/>
                  <a:t>2</a:t>
                </a:r>
                <a:r>
                  <a:rPr lang="zh-CN" altLang="en-US" sz="2400" dirty="0"/>
                  <a:t>维以上的“逆时针”：从轴的尖端向原点看</a:t>
                </a:r>
                <a:endParaRPr lang="en-US" altLang="zh-CN" sz="2400" dirty="0"/>
              </a:p>
              <a:p>
                <a:pPr marL="457200" lvl="1" indent="0">
                  <a:spcBef>
                    <a:spcPts val="1270"/>
                  </a:spcBef>
                  <a:buNone/>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sSup>
                      <m:sSupPr>
                        <m:ctrlPr>
                          <a:rPr lang="en-US" altLang="zh-CN" sz="3600" b="1" i="1" dirty="0" smtClean="0">
                            <a:latin typeface="Cambria Math" panose="02040503050406030204" pitchFamily="18" charset="0"/>
                            <a:ea typeface="Cambria Math" panose="02040503050406030204" pitchFamily="18" charset="0"/>
                          </a:rPr>
                        </m:ctrlPr>
                      </m:sSupPr>
                      <m:e>
                        <m:r>
                          <a:rPr lang="en-US" altLang="zh-CN" sz="3600" b="1" i="1" dirty="0">
                            <a:latin typeface="Cambria Math" panose="02040503050406030204" pitchFamily="18" charset="0"/>
                            <a:ea typeface="Cambria Math" panose="02040503050406030204" pitchFamily="18" charset="0"/>
                          </a:rPr>
                          <m:t>ℝ</m:t>
                        </m:r>
                      </m:e>
                      <m:sup>
                        <m:r>
                          <a:rPr lang="en-US" altLang="zh-CN" sz="3600" b="1" i="1" dirty="0" smtClean="0">
                            <a:latin typeface="Cambria Math" panose="02040503050406030204" pitchFamily="18" charset="0"/>
                            <a:ea typeface="Cambria Math" panose="02040503050406030204" pitchFamily="18" charset="0"/>
                          </a:rPr>
                          <m:t>𝟑</m:t>
                        </m:r>
                      </m:sup>
                    </m:sSup>
                  </m:oMath>
                </a14:m>
                <a:r>
                  <a:rPr lang="zh-CN" altLang="en-US" dirty="0"/>
                  <a:t>上的旋转</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4"/>
                <a:stretch>
                  <a:fillRect l="-4" t="-28"/>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2915920" y="3058795"/>
            <a:ext cx="3677920" cy="360934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r>
                  <a:rPr lang="zh-CN" altLang="en-US" sz="2800" b="0" dirty="0"/>
                  <a:t>围绕</a:t>
                </a:r>
                <a:r>
                  <a:rPr lang="en-US" sz="2800" b="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b="0" i="1" smtClean="0">
                            <a:latin typeface="Cambria Math" panose="02040503050406030204" pitchFamily="18" charset="0"/>
                          </a:rPr>
                          <m:t>1</m:t>
                        </m:r>
                      </m:sub>
                    </m:sSub>
                  </m:oMath>
                </a14:m>
                <a:r>
                  <a:rPr lang="zh-CN" altLang="en-US" sz="2800" b="0" dirty="0"/>
                  <a:t>轴的旋转</a:t>
                </a:r>
                <a:endParaRPr lang="en-US" altLang="zh-CN" sz="2800" b="0" dirty="0"/>
              </a:p>
              <a:p>
                <a:pPr lvl="1">
                  <a:spcBef>
                    <a:spcPts val="1270"/>
                  </a:spcBef>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1</m:t>
                        </m:r>
                      </m:sub>
                    </m:sSub>
                  </m:oMath>
                </a14:m>
                <a:r>
                  <a:rPr lang="zh-CN" altLang="en-US" sz="2400" b="0" dirty="0"/>
                  <a:t>坐标是固定的，并且在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3</m:t>
                        </m:r>
                      </m:sub>
                    </m:sSub>
                  </m:oMath>
                </a14:m>
                <a:r>
                  <a:rPr lang="zh-CN" altLang="en-US" sz="2400" b="0" dirty="0"/>
                  <a:t>平面中进行逆时针旋转</a:t>
                </a:r>
                <a:endParaRPr lang="en-US" altLang="zh-CN" sz="2400" b="0" dirty="0"/>
              </a:p>
              <a:p>
                <a:pPr lvl="1">
                  <a:spcBef>
                    <a:spcPts val="1270"/>
                  </a:spcBef>
                </a:pPr>
                <a:endParaRPr lang="en-US" altLang="zh-CN" sz="2400" b="0" dirty="0"/>
              </a:p>
              <a:p>
                <a:pPr lvl="1">
                  <a:spcBef>
                    <a:spcPts val="1270"/>
                  </a:spcBef>
                </a:pPr>
                <a:endParaRPr lang="en-US" altLang="zh-CN" sz="2400" b="0" dirty="0"/>
              </a:p>
              <a:p>
                <a:pPr marL="457200" lvl="1" indent="0">
                  <a:spcBef>
                    <a:spcPts val="1270"/>
                  </a:spcBef>
                  <a:buNone/>
                </a:pPr>
                <a:endParaRPr lang="en-US" altLang="zh-CN" sz="2400" b="0" dirty="0"/>
              </a:p>
              <a:p>
                <a:pPr>
                  <a:spcBef>
                    <a:spcPts val="1270"/>
                  </a:spcBef>
                </a:pPr>
                <a:r>
                  <a:rPr lang="zh-CN" altLang="en-US" sz="2800" b="0" dirty="0"/>
                  <a:t>围绕</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b="0" i="1" smtClean="0">
                            <a:latin typeface="Cambria Math" panose="02040503050406030204" pitchFamily="18" charset="0"/>
                          </a:rPr>
                          <m:t>2</m:t>
                        </m:r>
                      </m:sub>
                    </m:sSub>
                  </m:oMath>
                </a14:m>
                <a:r>
                  <a:rPr lang="zh-CN" altLang="en-US" sz="2800" b="0" dirty="0"/>
                  <a:t>轴的旋转</a:t>
                </a:r>
                <a:endParaRPr lang="en-US" altLang="zh-CN" sz="2400" dirty="0"/>
              </a:p>
              <a:p>
                <a:pPr lvl="1">
                  <a:spcBef>
                    <a:spcPts val="1270"/>
                  </a:spcBef>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2</m:t>
                        </m:r>
                      </m:sub>
                    </m:sSub>
                  </m:oMath>
                </a14:m>
                <a:r>
                  <a:rPr lang="zh-CN" altLang="en-US" sz="2400" b="0" dirty="0"/>
                  <a:t>坐标是固定的</a:t>
                </a:r>
                <a:endParaRPr lang="en-US" altLang="zh-CN" sz="2400" b="0" dirty="0"/>
              </a:p>
              <a:p>
                <a:pPr lvl="1">
                  <a:spcBef>
                    <a:spcPts val="1270"/>
                  </a:spcBef>
                </a:pPr>
                <a:endParaRPr lang="en-US" altLang="zh-CN" sz="2400" b="0" dirty="0"/>
              </a:p>
              <a:p>
                <a:pPr marL="457200" lvl="1" indent="0">
                  <a:spcBef>
                    <a:spcPts val="1270"/>
                  </a:spcBef>
                  <a:buNone/>
                </a:pPr>
                <a:endParaRPr lang="en-US" altLang="zh-CN" sz="2400" dirty="0"/>
              </a:p>
              <a:p>
                <a:pPr marL="457200" lvl="1" indent="0">
                  <a:spcBef>
                    <a:spcPts val="1270"/>
                  </a:spcBef>
                  <a:buNone/>
                </a:pPr>
                <a:endParaRPr lang="en-US" altLang="zh-CN" sz="2400" dirty="0"/>
              </a:p>
              <a:p>
                <a:pPr marL="457200" lvl="1" indent="0">
                  <a:spcBef>
                    <a:spcPts val="1270"/>
                  </a:spcBef>
                  <a:buNone/>
                </a:pPr>
                <a:endParaRPr lang="en-US" altLang="zh-CN" sz="2400" dirty="0"/>
              </a:p>
              <a:p>
                <a:pPr marL="457200" lvl="1" indent="0">
                  <a:spcBef>
                    <a:spcPts val="1270"/>
                  </a:spcBef>
                  <a:buNone/>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188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sSup>
                      <m:sSupPr>
                        <m:ctrlPr>
                          <a:rPr lang="en-US" altLang="zh-CN" sz="3600" b="1" i="1" dirty="0" smtClean="0">
                            <a:latin typeface="Cambria Math" panose="02040503050406030204" pitchFamily="18" charset="0"/>
                            <a:ea typeface="Cambria Math" panose="02040503050406030204" pitchFamily="18" charset="0"/>
                          </a:rPr>
                        </m:ctrlPr>
                      </m:sSupPr>
                      <m:e>
                        <m:r>
                          <a:rPr lang="en-US" altLang="zh-CN" sz="3600" b="1" i="1" dirty="0">
                            <a:latin typeface="Cambria Math" panose="02040503050406030204" pitchFamily="18" charset="0"/>
                            <a:ea typeface="Cambria Math" panose="02040503050406030204" pitchFamily="18" charset="0"/>
                          </a:rPr>
                          <m:t>ℝ</m:t>
                        </m:r>
                      </m:e>
                      <m:sup>
                        <m:r>
                          <a:rPr lang="en-US" altLang="zh-CN" sz="3600" b="1" i="1" dirty="0" smtClean="0">
                            <a:latin typeface="Cambria Math" panose="02040503050406030204" pitchFamily="18" charset="0"/>
                            <a:ea typeface="Cambria Math" panose="02040503050406030204" pitchFamily="18" charset="0"/>
                          </a:rPr>
                          <m:t>𝟑</m:t>
                        </m:r>
                      </m:sup>
                    </m:sSup>
                  </m:oMath>
                </a14:m>
                <a:r>
                  <a:rPr lang="zh-CN" altLang="en-US" dirty="0"/>
                  <a:t>上的旋转</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4"/>
                <a:stretch>
                  <a:fillRect l="-4" t="-28"/>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1475656" y="2548748"/>
            <a:ext cx="5957175" cy="985417"/>
          </a:xfrm>
          <a:prstGeom prst="rect">
            <a:avLst/>
          </a:prstGeom>
        </p:spPr>
      </p:pic>
      <p:pic>
        <p:nvPicPr>
          <p:cNvPr id="8" name="图片 7"/>
          <p:cNvPicPr>
            <a:picLocks noChangeAspect="1"/>
          </p:cNvPicPr>
          <p:nvPr/>
        </p:nvPicPr>
        <p:blipFill>
          <a:blip r:embed="rId6"/>
          <a:stretch>
            <a:fillRect/>
          </a:stretch>
        </p:blipFill>
        <p:spPr>
          <a:xfrm>
            <a:off x="2555776" y="5136697"/>
            <a:ext cx="3312368" cy="104910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r>
                  <a:rPr lang="zh-CN" altLang="en-US" sz="2800" b="0" dirty="0"/>
                  <a:t>围绕</a:t>
                </a:r>
                <a:r>
                  <a:rPr lang="en-US" sz="2800" b="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b="0" i="1" smtClean="0">
                            <a:latin typeface="Cambria Math" panose="02040503050406030204" pitchFamily="18" charset="0"/>
                          </a:rPr>
                          <m:t>3</m:t>
                        </m:r>
                      </m:sub>
                    </m:sSub>
                  </m:oMath>
                </a14:m>
                <a:r>
                  <a:rPr lang="zh-CN" altLang="en-US" sz="2800" b="0" dirty="0"/>
                  <a:t>轴的旋转</a:t>
                </a:r>
                <a:endParaRPr lang="en-US" sz="2800" b="0" dirty="0"/>
              </a:p>
              <a:p>
                <a:pPr lvl="1">
                  <a:spcBef>
                    <a:spcPts val="1270"/>
                  </a:spcBef>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3</m:t>
                        </m:r>
                      </m:sub>
                    </m:sSub>
                  </m:oMath>
                </a14:m>
                <a:r>
                  <a:rPr lang="zh-CN" altLang="en-US" sz="2400" b="0" dirty="0"/>
                  <a:t>坐标是固定的</a:t>
                </a:r>
                <a:r>
                  <a:rPr lang="zh-CN" altLang="en-US" sz="2400" dirty="0"/>
                  <a:t>，从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3</m:t>
                        </m:r>
                      </m:sub>
                    </m:sSub>
                  </m:oMath>
                </a14:m>
                <a:r>
                  <a:rPr lang="zh-CN" altLang="en-US" sz="2400" dirty="0"/>
                  <a:t>轴的“尖端”看向原点确定逆时针</a:t>
                </a:r>
              </a:p>
              <a:p>
                <a:pPr lvl="1">
                  <a:spcBef>
                    <a:spcPts val="1270"/>
                  </a:spcBef>
                </a:pPr>
                <a:endParaRPr lang="en-US" altLang="zh-CN" sz="2400" b="0" dirty="0"/>
              </a:p>
              <a:p>
                <a:pPr marL="457200" lvl="1" indent="0">
                  <a:spcBef>
                    <a:spcPts val="1270"/>
                  </a:spcBef>
                  <a:buNone/>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sSup>
                      <m:sSupPr>
                        <m:ctrlPr>
                          <a:rPr lang="en-US" altLang="zh-CN" sz="3600" b="1" i="1" dirty="0" smtClean="0">
                            <a:latin typeface="Cambria Math" panose="02040503050406030204" pitchFamily="18" charset="0"/>
                            <a:ea typeface="Cambria Math" panose="02040503050406030204" pitchFamily="18" charset="0"/>
                          </a:rPr>
                        </m:ctrlPr>
                      </m:sSupPr>
                      <m:e>
                        <m:r>
                          <a:rPr lang="en-US" altLang="zh-CN" sz="3600" b="1" i="1" dirty="0">
                            <a:latin typeface="Cambria Math" panose="02040503050406030204" pitchFamily="18" charset="0"/>
                            <a:ea typeface="Cambria Math" panose="02040503050406030204" pitchFamily="18" charset="0"/>
                          </a:rPr>
                          <m:t>ℝ</m:t>
                        </m:r>
                      </m:e>
                      <m:sup>
                        <m:r>
                          <a:rPr lang="en-US" altLang="zh-CN" sz="3600" b="1" i="1" dirty="0" smtClean="0">
                            <a:latin typeface="Cambria Math" panose="02040503050406030204" pitchFamily="18" charset="0"/>
                            <a:ea typeface="Cambria Math" panose="02040503050406030204" pitchFamily="18" charset="0"/>
                          </a:rPr>
                          <m:t>𝟑</m:t>
                        </m:r>
                      </m:sup>
                    </m:sSup>
                  </m:oMath>
                </a14:m>
                <a:r>
                  <a:rPr lang="zh-CN" altLang="en-US" dirty="0"/>
                  <a:t>上的旋转</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4"/>
                <a:stretch>
                  <a:fillRect l="-4" t="-28"/>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3009265" y="3716655"/>
            <a:ext cx="3175635" cy="3117215"/>
          </a:xfrm>
          <a:prstGeom prst="rect">
            <a:avLst/>
          </a:prstGeom>
        </p:spPr>
      </p:pic>
      <p:pic>
        <p:nvPicPr>
          <p:cNvPr id="9" name="图片 8"/>
          <p:cNvPicPr>
            <a:picLocks noChangeAspect="1"/>
          </p:cNvPicPr>
          <p:nvPr/>
        </p:nvPicPr>
        <p:blipFill>
          <a:blip r:embed="rId6"/>
          <a:stretch>
            <a:fillRect/>
          </a:stretch>
        </p:blipFill>
        <p:spPr>
          <a:xfrm>
            <a:off x="2627630" y="2494915"/>
            <a:ext cx="3938270" cy="12477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剪切</a:t>
            </a:r>
          </a:p>
        </p:txBody>
      </p:sp>
      <p:pic>
        <p:nvPicPr>
          <p:cNvPr id="5" name="图片 4"/>
          <p:cNvPicPr>
            <a:picLocks noChangeAspect="1"/>
          </p:cNvPicPr>
          <p:nvPr/>
        </p:nvPicPr>
        <p:blipFill>
          <a:blip r:embed="rId2"/>
          <a:stretch>
            <a:fillRect/>
          </a:stretch>
        </p:blipFill>
        <p:spPr>
          <a:xfrm>
            <a:off x="1691680" y="3747104"/>
            <a:ext cx="1883853" cy="1876440"/>
          </a:xfrm>
          <a:prstGeom prst="rect">
            <a:avLst/>
          </a:prstGeom>
        </p:spPr>
      </p:pic>
      <p:pic>
        <p:nvPicPr>
          <p:cNvPr id="6" name="图片 5"/>
          <p:cNvPicPr>
            <a:picLocks noChangeAspect="1"/>
          </p:cNvPicPr>
          <p:nvPr/>
        </p:nvPicPr>
        <p:blipFill>
          <a:blip r:embed="rId3"/>
          <a:stretch>
            <a:fillRect/>
          </a:stretch>
        </p:blipFill>
        <p:spPr>
          <a:xfrm>
            <a:off x="4283968" y="3747104"/>
            <a:ext cx="1916570" cy="1914144"/>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1741" y="1389094"/>
                <a:ext cx="8229600" cy="5328592"/>
              </a:xfrm>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令</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lang="zh-CN" altLang="en-US" sz="2400" b="0" i="0" dirty="0">
                    <a:solidFill>
                      <a:srgbClr val="060607"/>
                    </a:solidFill>
                    <a:effectLst/>
                    <a:latin typeface="楷体" panose="02010609060101010101" pitchFamily="49" charset="-122"/>
                    <a:ea typeface="楷体" panose="02010609060101010101" pitchFamily="49" charset="-122"/>
                  </a:rPr>
                  <a:t>设</a:t>
                </a:r>
                <a14:m>
                  <m:oMath xmlns:m="http://schemas.openxmlformats.org/officeDocument/2006/math">
                    <m:r>
                      <a:rPr lang="en-US" altLang="zh-CN" sz="2400" b="0" i="0" dirty="0" smtClean="0">
                        <a:solidFill>
                          <a:srgbClr val="060607"/>
                        </a:solidFill>
                        <a:effectLst/>
                        <a:latin typeface="Cambria Math" panose="02040503050406030204" pitchFamily="18" charset="0"/>
                      </a:rPr>
                      <m:t> </m:t>
                    </m:r>
                    <m:r>
                      <a:rPr lang="en-US" altLang="zh-CN" sz="2400" b="0" i="1" dirty="0" smtClean="0">
                        <a:solidFill>
                          <a:srgbClr val="060607"/>
                        </a:solidFill>
                        <a:effectLst/>
                        <a:latin typeface="Cambria Math" panose="02040503050406030204" pitchFamily="18" charset="0"/>
                      </a:rPr>
                      <m:t>𝑇</m:t>
                    </m:r>
                    <m:r>
                      <a:rPr lang="en-GB" altLang="zh-CN" sz="2400" b="0" i="1" dirty="0" smtClean="0">
                        <a:solidFill>
                          <a:srgbClr val="060607"/>
                        </a:solidFill>
                        <a:effectLst/>
                        <a:latin typeface="Cambria Math" panose="02040503050406030204" pitchFamily="18" charset="0"/>
                      </a:rPr>
                      <m:t>(</m:t>
                    </m:r>
                    <m:r>
                      <a:rPr lang="en-GB" altLang="zh-CN" sz="2400" b="0" i="1" dirty="0" smtClean="0">
                        <a:solidFill>
                          <a:srgbClr val="060607"/>
                        </a:solidFill>
                        <a:effectLst/>
                        <a:latin typeface="Cambria Math" panose="02040503050406030204" pitchFamily="18" charset="0"/>
                      </a:rPr>
                      <m:t>𝑥</m:t>
                    </m:r>
                    <m:r>
                      <a:rPr lang="en-GB" altLang="zh-CN" sz="2400" b="0" i="1" dirty="0" smtClean="0">
                        <a:solidFill>
                          <a:srgbClr val="060607"/>
                        </a:solidFill>
                        <a:effectLst/>
                        <a:latin typeface="Cambria Math" panose="02040503050406030204" pitchFamily="18" charset="0"/>
                      </a:rPr>
                      <m:t>)=</m:t>
                    </m:r>
                    <m:r>
                      <a:rPr lang="en-GB" altLang="zh-CN" sz="2400" b="0" i="1" dirty="0" smtClean="0">
                        <a:solidFill>
                          <a:srgbClr val="060607"/>
                        </a:solidFill>
                        <a:effectLst/>
                        <a:latin typeface="Cambria Math" panose="02040503050406030204" pitchFamily="18" charset="0"/>
                      </a:rPr>
                      <m:t>𝐴𝑥</m:t>
                    </m:r>
                    <m:r>
                      <a:rPr lang="zh-CN" altLang="en-US" sz="2400" i="1" dirty="0">
                        <a:solidFill>
                          <a:srgbClr val="060607"/>
                        </a:solidFill>
                        <a:latin typeface="Cambria Math" panose="02040503050406030204" pitchFamily="18" charset="0"/>
                      </a:rPr>
                      <m:t>，</m:t>
                    </m:r>
                  </m:oMath>
                </a14:m>
                <a:r>
                  <a:rPr lang="zh-CN" altLang="en-US" sz="2400" dirty="0">
                    <a:solidFill>
                      <a:srgbClr val="060607"/>
                    </a:solidFill>
                    <a:latin typeface="楷体" panose="02010609060101010101" pitchFamily="49" charset="-122"/>
                    <a:ea typeface="楷体" panose="02010609060101010101" pitchFamily="49" charset="-122"/>
                  </a:rPr>
                  <a:t>根据映射效果</a:t>
                </a:r>
                <a:r>
                  <a:rPr lang="zh-CN" altLang="en-US" sz="2400" b="0" i="0" dirty="0">
                    <a:solidFill>
                      <a:srgbClr val="060607"/>
                    </a:solidFill>
                    <a:effectLst/>
                    <a:latin typeface="楷体" panose="02010609060101010101" pitchFamily="49" charset="-122"/>
                    <a:ea typeface="楷体" panose="02010609060101010101" pitchFamily="49" charset="-122"/>
                  </a:rPr>
                  <a:t>找出</a:t>
                </a:r>
                <a14:m>
                  <m:oMath xmlns:m="http://schemas.openxmlformats.org/officeDocument/2006/math">
                    <m:r>
                      <a:rPr lang="zh-CN" altLang="en-US" sz="2400" b="0" i="0" dirty="0" smtClean="0">
                        <a:solidFill>
                          <a:srgbClr val="060607"/>
                        </a:solidFill>
                        <a:effectLst/>
                        <a:latin typeface="Cambria Math" panose="02040503050406030204" pitchFamily="18" charset="0"/>
                      </a:rPr>
                      <m:t> </m:t>
                    </m:r>
                    <m:r>
                      <a:rPr lang="en-GB" altLang="zh-CN" sz="2400" b="0" i="1" dirty="0" smtClean="0">
                        <a:solidFill>
                          <a:srgbClr val="060607"/>
                        </a:solidFill>
                        <a:effectLst/>
                        <a:latin typeface="Cambria Math" panose="02040503050406030204" pitchFamily="18" charset="0"/>
                      </a:rPr>
                      <m:t>𝐴</m:t>
                    </m:r>
                    <m:r>
                      <a:rPr lang="zh-CN" altLang="en-US" sz="2400" b="0" i="1" dirty="0" smtClean="0">
                        <a:solidFill>
                          <a:srgbClr val="060607"/>
                        </a:solidFill>
                        <a:effectLst/>
                        <a:latin typeface="Cambria Math" panose="02040503050406030204" pitchFamily="18" charset="0"/>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的特征值和特征向量。</a:t>
                </a: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kumimoji="1" lang="zh-CN" altLang="en-US" sz="2400" b="1" dirty="0">
                    <a:solidFill>
                      <a:srgbClr val="060607"/>
                    </a:solidFill>
                    <a:latin typeface="楷体" panose="02010609060101010101" pitchFamily="49" charset="-122"/>
                    <a:ea typeface="楷体" panose="02010609060101010101" pitchFamily="49" charset="-122"/>
                  </a:rPr>
                  <a:t>解</a:t>
                </a:r>
                <a:r>
                  <a:rPr kumimoji="1" lang="en-US" altLang="zh-CN" sz="2400" b="1" dirty="0">
                    <a:solidFill>
                      <a:srgbClr val="060607"/>
                    </a:solidFill>
                    <a:latin typeface="楷体" panose="02010609060101010101" pitchFamily="49" charset="-122"/>
                    <a:ea typeface="楷体" panose="02010609060101010101" pitchFamily="49" charset="-122"/>
                  </a:rPr>
                  <a:t>.</a:t>
                </a:r>
                <a:r>
                  <a:rPr kumimoji="1" lang="zh-CN" altLang="en-US" sz="2400" dirty="0">
                    <a:solidFill>
                      <a:srgbClr val="060607"/>
                    </a:solidFill>
                    <a:latin typeface="楷体" panose="02010609060101010101" pitchFamily="49" charset="-122"/>
                    <a:ea typeface="楷体" panose="02010609060101010101" pitchFamily="49" charset="-122"/>
                  </a:rPr>
                  <a:t>我们有</a:t>
                </a: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的特征向量都位于</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轴上，并且特征值为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01741" y="1389094"/>
                <a:ext cx="8229600" cy="5328592"/>
              </a:xfrm>
              <a:blipFill rotWithShape="1">
                <a:blip r:embed="rId4"/>
                <a:stretch>
                  <a:fillRect l="-1" t="-7" r="1"/>
                </a:stretch>
              </a:blipFill>
            </p:spPr>
            <p:txBody>
              <a:bodyPr/>
              <a:lstStyle/>
              <a:p>
                <a:r>
                  <a:rPr lang="zh-CN" altLang="en-US">
                    <a:noFill/>
                  </a:rPr>
                  <a:t> </a:t>
                </a:r>
              </a:p>
            </p:txBody>
          </p:sp>
        </mc:Fallback>
      </mc:AlternateContent>
      <p:pic>
        <p:nvPicPr>
          <p:cNvPr id="8" name="图片 7"/>
          <p:cNvPicPr>
            <a:picLocks noChangeAspect="1"/>
          </p:cNvPicPr>
          <p:nvPr/>
        </p:nvPicPr>
        <p:blipFill>
          <a:blip r:embed="rId5"/>
          <a:stretch>
            <a:fillRect/>
          </a:stretch>
        </p:blipFill>
        <p:spPr>
          <a:xfrm>
            <a:off x="1827692" y="1267605"/>
            <a:ext cx="1611828" cy="798238"/>
          </a:xfrm>
          <a:prstGeom prst="rect">
            <a:avLst/>
          </a:prstGeom>
        </p:spPr>
      </p:pic>
      <p:pic>
        <p:nvPicPr>
          <p:cNvPr id="9" name="图片 8"/>
          <p:cNvPicPr>
            <a:picLocks noChangeAspect="1"/>
          </p:cNvPicPr>
          <p:nvPr/>
        </p:nvPicPr>
        <p:blipFill>
          <a:blip r:embed="rId6"/>
          <a:stretch>
            <a:fillRect/>
          </a:stretch>
        </p:blipFill>
        <p:spPr>
          <a:xfrm>
            <a:off x="2117593" y="3056914"/>
            <a:ext cx="3635960" cy="70090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r>
                  <a:rPr lang="zh-CN" altLang="en-US" sz="2800" b="0" dirty="0"/>
                  <a:t>推广到</a:t>
                </a:r>
                <a14:m>
                  <m:oMath xmlns:m="http://schemas.openxmlformats.org/officeDocument/2006/math">
                    <m:r>
                      <a:rPr lang="en-US" altLang="zh-CN" sz="2800" b="1" i="1" dirty="0">
                        <a:latin typeface="Cambria Math" panose="02040503050406030204" pitchFamily="18" charset="0"/>
                        <a:ea typeface="Cambria Math" panose="02040503050406030204" pitchFamily="18" charset="0"/>
                      </a:rPr>
                      <m:t>𝒏</m:t>
                    </m:r>
                  </m:oMath>
                </a14:m>
                <a:r>
                  <a:rPr lang="zh-CN" altLang="en-US" sz="2800" dirty="0"/>
                  <a:t>维直观上描述是 固定</a:t>
                </a:r>
                <a14:m>
                  <m:oMath xmlns:m="http://schemas.openxmlformats.org/officeDocument/2006/math">
                    <m:r>
                      <a:rPr lang="en-US" altLang="zh-CN" sz="2800" b="1" i="1" dirty="0">
                        <a:latin typeface="Cambria Math" panose="02040503050406030204" pitchFamily="18" charset="0"/>
                        <a:ea typeface="Cambria Math" panose="02040503050406030204" pitchFamily="18" charset="0"/>
                      </a:rPr>
                      <m:t>𝒏</m:t>
                    </m:r>
                    <m:r>
                      <a:rPr lang="en-US" altLang="zh-CN" sz="2800" b="1" i="1" dirty="0" smtClean="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ea typeface="Cambria Math" panose="02040503050406030204" pitchFamily="18" charset="0"/>
                      </a:rPr>
                      <m:t>𝟐</m:t>
                    </m:r>
                  </m:oMath>
                </a14:m>
                <a:r>
                  <a:rPr lang="zh-CN" altLang="en-US" sz="2800" dirty="0"/>
                  <a:t>维，旋转限制在</a:t>
                </a:r>
                <a14:m>
                  <m:oMath xmlns:m="http://schemas.openxmlformats.org/officeDocument/2006/math">
                    <m:r>
                      <a:rPr lang="en-US" altLang="zh-CN" sz="2800" b="1" i="1" dirty="0">
                        <a:latin typeface="Cambria Math" panose="02040503050406030204" pitchFamily="18" charset="0"/>
                        <a:ea typeface="Cambria Math" panose="02040503050406030204" pitchFamily="18" charset="0"/>
                      </a:rPr>
                      <m:t>𝒏</m:t>
                    </m:r>
                  </m:oMath>
                </a14:m>
                <a:r>
                  <a:rPr lang="zh-CN" altLang="en-US" sz="2800" dirty="0"/>
                  <a:t>维</a:t>
                </a:r>
                <a14:m>
                  <m:oMath xmlns:m="http://schemas.openxmlformats.org/officeDocument/2006/math">
                    <m:r>
                      <a:rPr lang="zh-CN" altLang="en-US" sz="2800" b="0" i="1" dirty="0">
                        <a:latin typeface="Cambria Math" panose="02040503050406030204" pitchFamily="18" charset="0"/>
                      </a:rPr>
                      <m:t>空间</m:t>
                    </m:r>
                    <m:r>
                      <a:rPr lang="zh-CN" altLang="en-US" sz="2800" i="1" dirty="0">
                        <a:latin typeface="Cambria Math" panose="02040503050406030204" pitchFamily="18" charset="0"/>
                      </a:rPr>
                      <m:t>的</m:t>
                    </m:r>
                    <m:r>
                      <a:rPr lang="en-US" altLang="zh-CN" sz="2800" b="0" i="1" smtClean="0">
                        <a:latin typeface="Cambria Math" panose="02040503050406030204" pitchFamily="18" charset="0"/>
                      </a:rPr>
                      <m:t>2</m:t>
                    </m:r>
                  </m:oMath>
                </a14:m>
                <a:r>
                  <a:rPr lang="zh-CN" altLang="en-US" sz="2800" dirty="0"/>
                  <a:t>维平面上</a:t>
                </a:r>
                <a:endParaRPr lang="en-US" altLang="zh-CN" sz="2800" dirty="0"/>
              </a:p>
              <a:p>
                <a:pPr>
                  <a:spcBef>
                    <a:spcPts val="1270"/>
                  </a:spcBef>
                </a:pPr>
                <a:r>
                  <a:rPr lang="zh-CN" altLang="en-US" sz="2800" b="0" dirty="0"/>
                  <a:t>定义</a:t>
                </a:r>
                <a:r>
                  <a:rPr lang="en-US" altLang="zh-CN" sz="2800" b="0" dirty="0"/>
                  <a:t>3.11 吉文斯旋转</a:t>
                </a:r>
                <a:r>
                  <a:rPr lang="zh-CN" altLang="en-US" sz="2800" b="0" dirty="0"/>
                  <a:t>（</a:t>
                </a:r>
                <a:r>
                  <a:rPr lang="en-US" altLang="zh-CN" sz="2800" b="0" dirty="0"/>
                  <a:t>Givens Rotation</a:t>
                </a:r>
                <a:r>
                  <a:rPr lang="zh-CN" altLang="en-US" sz="2800" b="0" dirty="0"/>
                  <a:t>）：</a:t>
                </a:r>
                <a:endParaRPr lang="en-US" sz="2800" b="0" dirty="0"/>
              </a:p>
              <a:p>
                <a:pPr lvl="1">
                  <a:spcBef>
                    <a:spcPts val="1270"/>
                  </a:spcBef>
                </a:pPr>
                <a14:m>
                  <m:oMath xmlns:m="http://schemas.openxmlformats.org/officeDocument/2006/math">
                    <m:r>
                      <a:rPr lang="en-US" altLang="zh-CN" sz="2400" b="0" i="1" dirty="0" smtClean="0">
                        <a:latin typeface="Cambria Math" panose="02040503050406030204" pitchFamily="18" charset="0"/>
                      </a:rPr>
                      <m:t>𝑉</m:t>
                    </m:r>
                  </m:oMath>
                </a14:m>
                <a:r>
                  <a:rPr lang="zh-CN" altLang="en-US" sz="2400" b="1" dirty="0">
                    <a:ea typeface="Cambria Math" panose="02040503050406030204" pitchFamily="18" charset="0"/>
                  </a:rPr>
                  <a:t>是</a:t>
                </a:r>
                <a:r>
                  <a:rPr lang="en-US" altLang="zh-CN" sz="2400" b="1" dirty="0">
                    <a:ea typeface="Cambria Math" panose="02040503050406030204" pitchFamily="18" charset="0"/>
                  </a:rPr>
                  <a:t> </a:t>
                </a:r>
                <a14:m>
                  <m:oMath xmlns:m="http://schemas.openxmlformats.org/officeDocument/2006/math">
                    <m:r>
                      <a:rPr lang="en-US" altLang="zh-CN" sz="2400" b="1" i="1" dirty="0">
                        <a:latin typeface="Cambria Math" panose="02040503050406030204" pitchFamily="18" charset="0"/>
                        <a:ea typeface="Cambria Math" panose="02040503050406030204" pitchFamily="18" charset="0"/>
                      </a:rPr>
                      <m:t>𝒏</m:t>
                    </m:r>
                  </m:oMath>
                </a14:m>
                <a:r>
                  <a:rPr lang="zh-CN" altLang="en-US" sz="2400" dirty="0"/>
                  <a:t>维欧氏空间，                     是变换矩阵为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𝑖𝑗</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oMath>
                </a14:m>
                <a:r>
                  <a:rPr lang="zh-CN" altLang="en-US" sz="2400" dirty="0"/>
                  <a:t>的自同构，</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r>
                      <a:rPr lang="en-US" altLang="zh-CN" sz="2400" i="1">
                        <a:latin typeface="Cambria Math" panose="02040503050406030204" pitchFamily="18" charset="0"/>
                      </a:rPr>
                      <m:t>)</m:t>
                    </m:r>
                  </m:oMath>
                </a14:m>
                <a:r>
                  <a:rPr lang="zh-CN" altLang="en-US" sz="2400" dirty="0"/>
                  <a:t>就是</a:t>
                </a:r>
                <a:r>
                  <a:rPr lang="en-US" altLang="zh-CN" sz="2400" dirty="0"/>
                  <a:t>Givens Rotation</a:t>
                </a:r>
              </a:p>
              <a:p>
                <a:pPr lvl="1">
                  <a:spcBef>
                    <a:spcPts val="1270"/>
                  </a:spcBef>
                </a:pPr>
                <a:endParaRPr lang="en-US" altLang="zh-CN" sz="2400" dirty="0"/>
              </a:p>
              <a:p>
                <a:pPr lvl="1">
                  <a:spcBef>
                    <a:spcPts val="1270"/>
                  </a:spcBef>
                </a:pPr>
                <a:endParaRPr lang="en-US" altLang="zh-CN" sz="2400" dirty="0"/>
              </a:p>
              <a:p>
                <a:pPr lvl="1">
                  <a:spcBef>
                    <a:spcPts val="1270"/>
                  </a:spcBef>
                </a:pPr>
                <a:endParaRPr lang="en-US" altLang="zh-CN" sz="2400" dirty="0"/>
              </a:p>
              <a:p>
                <a:pPr lvl="1">
                  <a:spcBef>
                    <a:spcPts val="1270"/>
                  </a:spcBef>
                </a:pPr>
                <a:endParaRPr lang="en-US" altLang="zh-CN" sz="2400" dirty="0"/>
              </a:p>
              <a:p>
                <a:pPr marL="457200" lvl="1" indent="0">
                  <a:spcBef>
                    <a:spcPts val="1270"/>
                  </a:spcBef>
                  <a:buNone/>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r>
                      <a:rPr lang="en-US" altLang="zh-CN" sz="3600" b="1" i="1" dirty="0" smtClean="0">
                        <a:latin typeface="Cambria Math" panose="02040503050406030204" pitchFamily="18" charset="0"/>
                        <a:ea typeface="Cambria Math" panose="02040503050406030204" pitchFamily="18" charset="0"/>
                      </a:rPr>
                      <m:t>𝒏</m:t>
                    </m:r>
                  </m:oMath>
                </a14:m>
                <a:r>
                  <a:rPr lang="zh-CN" altLang="en-US" dirty="0"/>
                  <a:t>维上的旋转</a:t>
                </a: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4"/>
                <a:stretch>
                  <a:fillRect l="-4" t="-28"/>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3950637" y="2901076"/>
            <a:ext cx="1629476" cy="306186"/>
          </a:xfrm>
          <a:prstGeom prst="rect">
            <a:avLst/>
          </a:prstGeom>
        </p:spPr>
      </p:pic>
      <p:pic>
        <p:nvPicPr>
          <p:cNvPr id="11" name="图片 10"/>
          <p:cNvPicPr>
            <a:picLocks noChangeAspect="1"/>
          </p:cNvPicPr>
          <p:nvPr/>
        </p:nvPicPr>
        <p:blipFill>
          <a:blip r:embed="rId6"/>
          <a:stretch>
            <a:fillRect/>
          </a:stretch>
        </p:blipFill>
        <p:spPr>
          <a:xfrm>
            <a:off x="1331595" y="4004945"/>
            <a:ext cx="6928485" cy="19621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196752"/>
                <a:ext cx="8229600" cy="5328592"/>
              </a:xfrm>
            </p:spPr>
            <p:txBody>
              <a:bodyPr/>
              <a:lstStyle/>
              <a:p>
                <a:pPr>
                  <a:spcBef>
                    <a:spcPts val="1270"/>
                  </a:spcBef>
                </a:pPr>
                <a:r>
                  <a:rPr lang="zh-CN" altLang="en-US" sz="2800" b="0" dirty="0"/>
                  <a:t>旋转的性质可以将其视为正交矩阵来推导：</a:t>
                </a:r>
                <a:endParaRPr lang="en-US" altLang="zh-CN" sz="2800" b="0" dirty="0"/>
              </a:p>
              <a:p>
                <a:pPr lvl="1">
                  <a:spcBef>
                    <a:spcPts val="1270"/>
                  </a:spcBef>
                </a:pPr>
                <a14:m>
                  <m:oMath xmlns:m="http://schemas.openxmlformats.org/officeDocument/2006/math">
                    <m:r>
                      <a:rPr lang="zh-CN" altLang="en-US" sz="2400" b="0" i="1" dirty="0" smtClean="0">
                        <a:latin typeface="Cambria Math" panose="02040503050406030204" pitchFamily="18" charset="0"/>
                      </a:rPr>
                      <m:t>旋转</m:t>
                    </m:r>
                  </m:oMath>
                </a14:m>
                <a:r>
                  <a:rPr lang="zh-CN" altLang="en-US" sz="2400" dirty="0"/>
                  <a:t>保持距离，                                             ，即任意两点距离旋转前后保持不变                     </a:t>
                </a:r>
                <a:endParaRPr lang="en-US" altLang="zh-CN" sz="2400" dirty="0"/>
              </a:p>
              <a:p>
                <a:pPr lvl="1">
                  <a:spcBef>
                    <a:spcPts val="1270"/>
                  </a:spcBef>
                </a:pPr>
                <a14:m>
                  <m:oMath xmlns:m="http://schemas.openxmlformats.org/officeDocument/2006/math">
                    <m:r>
                      <a:rPr lang="zh-CN" altLang="en-US" sz="2400" i="1" dirty="0">
                        <a:latin typeface="Cambria Math" panose="02040503050406030204" pitchFamily="18" charset="0"/>
                      </a:rPr>
                      <m:t>旋转</m:t>
                    </m:r>
                  </m:oMath>
                </a14:m>
                <a:r>
                  <a:rPr lang="zh-CN" altLang="en-US" sz="2400" dirty="0"/>
                  <a:t>保持角度，</a:t>
                </a:r>
                <a:r>
                  <a:rPr lang="en-US" altLang="zh-CN" sz="2400" dirty="0"/>
                  <a: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𝑹</m:t>
                        </m:r>
                      </m:e>
                      <m:sub>
                        <m:r>
                          <a:rPr lang="zh-CN" altLang="en-US" sz="2400" b="1" i="1" smtClean="0">
                            <a:latin typeface="Cambria Math" panose="02040503050406030204" pitchFamily="18" charset="0"/>
                          </a:rPr>
                          <m:t>𝜽</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𝒙</m:t>
                    </m:r>
                    <m:r>
                      <a:rPr lang="en-US" altLang="zh-CN" sz="2400" i="1">
                        <a:latin typeface="Cambria Math" panose="02040503050406030204" pitchFamily="18" charset="0"/>
                      </a:rPr>
                      <m:t>)</m:t>
                    </m:r>
                    <m:r>
                      <a:rPr lang="zh-CN" altLang="en-US" sz="2400" i="1" smtClean="0">
                        <a:latin typeface="Cambria Math" panose="02040503050406030204" pitchFamily="18" charset="0"/>
                      </a:rPr>
                      <m:t>和</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𝑹</m:t>
                        </m:r>
                      </m:e>
                      <m:sub>
                        <m:r>
                          <a:rPr lang="zh-CN" altLang="en-US" sz="2400" b="1" i="1">
                            <a:latin typeface="Cambria Math" panose="02040503050406030204" pitchFamily="18" charset="0"/>
                          </a:rPr>
                          <m:t>𝜽</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𝒚</m:t>
                    </m:r>
                    <m:r>
                      <a:rPr lang="en-US" altLang="zh-CN" sz="2400" i="1">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角度与</a:t>
                </a:r>
                <a14:m>
                  <m:oMath xmlns:m="http://schemas.openxmlformats.org/officeDocument/2006/math">
                    <m:r>
                      <a:rPr lang="en-US" altLang="zh-CN" sz="2400" b="1" i="1" smtClean="0">
                        <a:latin typeface="Cambria Math" panose="02040503050406030204" pitchFamily="18" charset="0"/>
                      </a:rPr>
                      <m:t>𝒙</m:t>
                    </m:r>
                    <m:r>
                      <a:rPr lang="en-US" altLang="zh-CN" sz="2400" b="1" i="0" smtClean="0">
                        <a:latin typeface="Cambria Math" panose="02040503050406030204" pitchFamily="18" charset="0"/>
                      </a:rPr>
                      <m:t>,</m:t>
                    </m:r>
                    <m:r>
                      <a:rPr lang="en-US" altLang="zh-CN" sz="2400" b="1" i="1">
                        <a:latin typeface="Cambria Math" panose="02040503050406030204" pitchFamily="18" charset="0"/>
                      </a:rPr>
                      <m:t>𝒚</m:t>
                    </m:r>
                  </m:oMath>
                </a14:m>
                <a:r>
                  <a:rPr lang="zh-CN" altLang="en-US" sz="2400" dirty="0"/>
                  <a:t>间角度相同</a:t>
                </a:r>
                <a:endParaRPr lang="en-US" altLang="zh-CN" sz="2400" dirty="0"/>
              </a:p>
              <a:p>
                <a:pPr lvl="1">
                  <a:spcBef>
                    <a:spcPts val="1270"/>
                  </a:spcBef>
                </a:pPr>
                <a:r>
                  <a:rPr lang="zh-CN" altLang="en-US" sz="2400" dirty="0"/>
                  <a:t>旋转在</a:t>
                </a:r>
                <a:r>
                  <a:rPr lang="en-US" altLang="zh-CN" sz="2400" dirty="0"/>
                  <a:t>3</a:t>
                </a:r>
                <a:r>
                  <a:rPr lang="zh-CN" altLang="en-US" sz="2400" dirty="0"/>
                  <a:t>维或更高维通常是不可交换的</a:t>
                </a:r>
                <a:endParaRPr lang="en-US" altLang="zh-CN" sz="2400" dirty="0"/>
              </a:p>
              <a:p>
                <a:pPr lvl="2">
                  <a:spcBef>
                    <a:spcPts val="1270"/>
                  </a:spcBef>
                </a:pPr>
                <a:r>
                  <a:rPr lang="zh-CN" altLang="en-US" sz="2000" dirty="0"/>
                  <a:t>旋转顺序很重要，即使是围绕同一点旋转</a:t>
                </a:r>
                <a:endParaRPr lang="en-US" altLang="zh-CN" sz="2000" dirty="0"/>
              </a:p>
              <a:p>
                <a:pPr lvl="2">
                  <a:spcBef>
                    <a:spcPts val="1270"/>
                  </a:spcBef>
                </a:pPr>
                <a:r>
                  <a:rPr lang="zh-CN" altLang="en-US" sz="2000" dirty="0"/>
                  <a:t>只有在</a:t>
                </a:r>
                <a:r>
                  <a:rPr lang="en-US" altLang="zh-CN" sz="2000" dirty="0"/>
                  <a:t>2</a:t>
                </a:r>
                <a:r>
                  <a:rPr lang="zh-CN" altLang="en-US" sz="2000" dirty="0"/>
                  <a:t>维向量旋转可交换</a:t>
                </a:r>
                <a:endParaRPr lang="en-US" altLang="zh-CN" sz="2000" dirty="0"/>
              </a:p>
              <a:p>
                <a:pPr marL="914400" lvl="2" indent="0">
                  <a:spcBef>
                    <a:spcPts val="1270"/>
                  </a:spcBef>
                  <a:buNone/>
                </a:pPr>
                <a:r>
                  <a:rPr lang="en-US" altLang="zh-CN" sz="2000" dirty="0"/>
                  <a:t>                                              </a:t>
                </a:r>
                <a:r>
                  <a:rPr lang="zh-CN" altLang="en-US" sz="2000" dirty="0"/>
                  <a:t>，</a:t>
                </a:r>
                <a:r>
                  <a:rPr lang="en-US" altLang="zh-CN" sz="2000" dirty="0"/>
                  <a:t>   </a:t>
                </a:r>
              </a:p>
              <a:p>
                <a:pPr marL="914400" lvl="2" indent="0">
                  <a:spcBef>
                    <a:spcPts val="1270"/>
                  </a:spcBef>
                  <a:buNone/>
                </a:pPr>
                <a:r>
                  <a:rPr lang="zh-CN" altLang="en-US" sz="2000" dirty="0"/>
                  <a:t>它们围绕同一点旋转，形成了阿贝尔群 </a:t>
                </a:r>
                <a:r>
                  <a:rPr lang="en-US" altLang="zh-CN" sz="2000" dirty="0"/>
                  <a:t>(</a:t>
                </a:r>
                <a:r>
                  <a:rPr lang="zh-CN" altLang="en-US" sz="2000" dirty="0"/>
                  <a:t>带乘法的群</a:t>
                </a:r>
                <a:r>
                  <a:rPr lang="en-US" altLang="zh-CN" sz="2000" dirty="0"/>
                  <a:t>)</a:t>
                </a:r>
                <a:endParaRPr lang="en-US" altLang="zh-CN" sz="2400" dirty="0"/>
              </a:p>
              <a:p>
                <a:pPr marL="457200" lvl="1" indent="0">
                  <a:spcBef>
                    <a:spcPts val="1270"/>
                  </a:spcBef>
                  <a:buNone/>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57200" y="1196752"/>
                <a:ext cx="8229600" cy="5328592"/>
              </a:xfrm>
              <a:blipFill rotWithShape="1">
                <a:blip r:embed="rId3"/>
                <a:stretch>
                  <a:fillRect t="-8" b="2"/>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旋转的性质</a:t>
            </a:r>
          </a:p>
        </p:txBody>
      </p:sp>
      <p:pic>
        <p:nvPicPr>
          <p:cNvPr id="5" name="图片 4"/>
          <p:cNvPicPr>
            <a:picLocks noChangeAspect="1"/>
          </p:cNvPicPr>
          <p:nvPr/>
        </p:nvPicPr>
        <p:blipFill>
          <a:blip r:embed="rId4"/>
          <a:stretch>
            <a:fillRect/>
          </a:stretch>
        </p:blipFill>
        <p:spPr>
          <a:xfrm>
            <a:off x="3347865" y="1844824"/>
            <a:ext cx="3744416" cy="364921"/>
          </a:xfrm>
          <a:prstGeom prst="rect">
            <a:avLst/>
          </a:prstGeom>
        </p:spPr>
      </p:pic>
      <p:pic>
        <p:nvPicPr>
          <p:cNvPr id="8" name="图片 7"/>
          <p:cNvPicPr>
            <a:picLocks noChangeAspect="1"/>
          </p:cNvPicPr>
          <p:nvPr/>
        </p:nvPicPr>
        <p:blipFill>
          <a:blip r:embed="rId5"/>
          <a:stretch>
            <a:fillRect/>
          </a:stretch>
        </p:blipFill>
        <p:spPr>
          <a:xfrm>
            <a:off x="1907704" y="5144620"/>
            <a:ext cx="2553200" cy="301765"/>
          </a:xfrm>
          <a:prstGeom prst="rect">
            <a:avLst/>
          </a:prstGeom>
        </p:spPr>
      </p:pic>
      <p:pic>
        <p:nvPicPr>
          <p:cNvPr id="10" name="图片 9"/>
          <p:cNvPicPr>
            <a:picLocks noChangeAspect="1"/>
          </p:cNvPicPr>
          <p:nvPr/>
        </p:nvPicPr>
        <p:blipFill>
          <a:blip r:embed="rId6"/>
          <a:stretch>
            <a:fillRect/>
          </a:stretch>
        </p:blipFill>
        <p:spPr>
          <a:xfrm>
            <a:off x="4929180" y="5123106"/>
            <a:ext cx="1666998" cy="34479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pPr lvl="1" algn="ctr"/>
            <a:r>
              <a:rPr lang="en-US" altLang="zh-CN" dirty="0">
                <a:latin typeface="Gill Sans MT" panose="020B0502020104020203" pitchFamily="34" charset="0"/>
                <a:ea typeface="+mn-ea"/>
              </a:rPr>
              <a:t>5.6 </a:t>
            </a:r>
            <a:r>
              <a:rPr lang="zh-CN" altLang="en-US" dirty="0">
                <a:latin typeface="Gill Sans MT" panose="020B0502020104020203" pitchFamily="34" charset="0"/>
                <a:ea typeface="+mn-ea"/>
              </a:rPr>
              <a:t>幂算法</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ea typeface="楷体" panose="02010609060101010101" pitchFamily="49" charset="-122"/>
              </a:rPr>
              <a:t>5.6</a:t>
            </a:r>
            <a:r>
              <a:rPr lang="zh-CN" altLang="en-US" dirty="0">
                <a:latin typeface="楷体" panose="02010609060101010101" pitchFamily="49" charset="-122"/>
                <a:ea typeface="楷体" panose="02010609060101010101" pitchFamily="49" charset="-122"/>
              </a:rPr>
              <a:t> 幂算法求占优特征值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r>
                  <a:rPr lang="zh-CN" altLang="en-US" sz="2400" dirty="0">
                    <a:latin typeface="楷体" panose="02010609060101010101" pitchFamily="49" charset="-122"/>
                    <a:ea typeface="楷体" panose="02010609060101010101" pitchFamily="49" charset="-122"/>
                  </a:rPr>
                  <a:t>适用于</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矩阵</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𝐴</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有严格占优特征值（也称为主特征值）</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oMath>
                </a14:m>
                <a:r>
                  <a:rPr lang="zh-CN" altLang="en-US" sz="2400" dirty="0">
                    <a:latin typeface="楷体" panose="02010609060101010101" pitchFamily="49" charset="-122"/>
                    <a:ea typeface="楷体" panose="02010609060101010101" pitchFamily="49" charset="-122"/>
                  </a:rPr>
                  <a:t>的情况，即</a:t>
                </a:r>
                <a14:m>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&gt;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3</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oMath>
                </a14:m>
                <a:r>
                  <a:rPr lang="zh-CN" altLang="en-US" sz="2400" dirty="0">
                    <a:latin typeface="楷体" panose="02010609060101010101" pitchFamily="49" charset="-122"/>
                    <a:ea typeface="楷体" panose="02010609060101010101" pitchFamily="49" charset="-122"/>
                  </a:rPr>
                  <a:t>（简单起见，假设</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𝐴</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可对角化）</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假设</a:t>
                </a:r>
                <a14:m>
                  <m:oMath xmlns:m="http://schemas.openxmlformats.org/officeDocument/2006/math">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𝑛</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latin typeface="Cambria Math" panose="02040503050406030204" pitchFamily="18" charset="0"/>
                          </a:rPr>
                          <m:t>𝑛</m:t>
                        </m:r>
                      </m:sub>
                    </m:sSub>
                  </m:oMath>
                </a14:m>
                <a:r>
                  <a:rPr lang="zh-CN" altLang="en-US" sz="2400" dirty="0">
                    <a:solidFill>
                      <a:srgbClr val="FF0000"/>
                    </a:solidFill>
                    <a:latin typeface="楷体" panose="02010609060101010101" pitchFamily="49" charset="-122"/>
                    <a:ea typeface="楷体" panose="02010609060101010101" pitchFamily="49" charset="-122"/>
                  </a:rPr>
                  <a:t>？</a:t>
                </a:r>
                <a:endParaRPr lang="en-US" altLang="zh-CN" sz="2400" dirty="0">
                  <a:solidFill>
                    <a:srgbClr val="FF0000"/>
                  </a:solidFill>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𝑘</m:t>
                        </m:r>
                      </m:sup>
                    </m:sSup>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sSubSup>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𝑛</m:t>
                        </m:r>
                      </m:sub>
                    </m:sSub>
                    <m:sSub>
                      <m:sSubPr>
                        <m:ctrlPr>
                          <a:rPr lang="en-US" altLang="zh-CN" sz="2400" i="1">
                            <a:latin typeface="Cambria Math" panose="02040503050406030204" pitchFamily="18" charset="0"/>
                          </a:rPr>
                        </m:ctrlPr>
                      </m:sSub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𝑛</m:t>
                            </m:r>
                          </m:sub>
                          <m:sup>
                            <m:r>
                              <a:rPr lang="en-US" altLang="zh-CN" sz="2400" i="1">
                                <a:latin typeface="Cambria Math" panose="02040503050406030204" pitchFamily="18" charset="0"/>
                              </a:rPr>
                              <m:t>𝑘</m:t>
                            </m:r>
                          </m:sup>
                        </m:sSubSup>
                        <m:r>
                          <a:rPr lang="en-US" altLang="zh-CN" sz="2400" b="1" i="1">
                            <a:latin typeface="Cambria Math" panose="02040503050406030204" pitchFamily="18" charset="0"/>
                          </a:rPr>
                          <m:t>𝒗</m:t>
                        </m:r>
                      </m:e>
                      <m:sub>
                        <m:r>
                          <a:rPr lang="en-US" altLang="zh-CN" sz="2400" i="1">
                            <a:latin typeface="Cambria Math" panose="02040503050406030204" pitchFamily="18" charset="0"/>
                          </a:rPr>
                          <m:t>𝑛</m:t>
                        </m:r>
                      </m:sub>
                    </m:sSub>
                  </m:oMath>
                </a14:m>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sSubSup>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𝑘</m:t>
                        </m:r>
                      </m:sup>
                    </m:sSup>
                    <m:r>
                      <a:rPr lang="en-US" altLang="zh-CN" sz="2400" b="1"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f>
                      <m:fPr>
                        <m:ctrlPr>
                          <a:rPr lang="en-US" altLang="zh-CN" sz="2400" i="1">
                            <a:latin typeface="Cambria Math" panose="02040503050406030204" pitchFamily="18" charset="0"/>
                          </a:rPr>
                        </m:ctrlPr>
                      </m:fPr>
                      <m:num>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𝑘</m:t>
                            </m:r>
                          </m:sup>
                        </m:sSubSup>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sSubSup>
                      </m:den>
                    </m:f>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𝑛</m:t>
                        </m:r>
                      </m:sub>
                    </m:sSub>
                    <m:f>
                      <m:fPr>
                        <m:ctrlPr>
                          <a:rPr lang="en-US" altLang="zh-CN" sz="2400" i="1">
                            <a:latin typeface="Cambria Math" panose="02040503050406030204" pitchFamily="18" charset="0"/>
                          </a:rPr>
                        </m:ctrlPr>
                      </m:fPr>
                      <m:num>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𝜆</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𝑘</m:t>
                            </m:r>
                          </m:sup>
                        </m:sSubSup>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sSubSup>
                      </m:den>
                    </m:f>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i="1">
                            <a:latin typeface="Cambria Math" panose="02040503050406030204" pitchFamily="18" charset="0"/>
                          </a:rPr>
                          <m:t>𝑛</m:t>
                        </m:r>
                      </m:sub>
                    </m:sSub>
                  </m:oMath>
                </a14:m>
                <a:r>
                  <a:rPr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幂算法求占优特征值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r>
                  <a:rPr lang="zh-CN" altLang="en-US" sz="2400" b="1" dirty="0">
                    <a:latin typeface="楷体" panose="02010609060101010101" pitchFamily="49" charset="-122"/>
                    <a:ea typeface="楷体" panose="02010609060101010101" pitchFamily="49" charset="-122"/>
                  </a:rPr>
                  <a:t>例</a:t>
                </a:r>
                <a:r>
                  <a:rPr lang="en-US" altLang="zh-CN" sz="2400" b="1"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用幂算法求该矩阵的占优特征值</a:t>
                </a:r>
                <a:endParaRPr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楷体" panose="02010609060101010101" pitchFamily="49" charset="-122"/>
                        </a:rPr>
                        <m:t>𝐴</m:t>
                      </m:r>
                      <m:r>
                        <a:rPr lang="en-US" altLang="zh-CN" sz="2400" b="0" i="1" smtClean="0">
                          <a:latin typeface="Cambria Math" panose="02040503050406030204" pitchFamily="18" charset="0"/>
                          <a:ea typeface="楷体" panose="02010609060101010101" pitchFamily="49" charset="-122"/>
                        </a:rPr>
                        <m:t>=</m:t>
                      </m:r>
                      <m:d>
                        <m:dPr>
                          <m:ctrlPr>
                            <a:rPr lang="en-US" altLang="zh-CN" sz="2400" b="0" i="1" smtClean="0">
                              <a:latin typeface="Cambria Math" panose="02040503050406030204" pitchFamily="18" charset="0"/>
                              <a:ea typeface="楷体" panose="02010609060101010101" pitchFamily="49" charset="-122"/>
                            </a:rPr>
                          </m:ctrlPr>
                        </m:dPr>
                        <m:e>
                          <m:m>
                            <m:mPr>
                              <m:mcs>
                                <m:mc>
                                  <m:mcPr>
                                    <m:count m:val="2"/>
                                    <m:mcJc m:val="center"/>
                                  </m:mcPr>
                                </m:mc>
                              </m:mcs>
                              <m:ctrlPr>
                                <a:rPr lang="en-US" altLang="zh-CN" sz="2400" b="0" i="1" smtClean="0">
                                  <a:latin typeface="Cambria Math" panose="02040503050406030204" pitchFamily="18" charset="0"/>
                                  <a:ea typeface="楷体" panose="02010609060101010101" pitchFamily="49" charset="-122"/>
                                </a:rPr>
                              </m:ctrlPr>
                            </m:mPr>
                            <m:mr>
                              <m:e>
                                <m:r>
                                  <m:rPr>
                                    <m:brk m:alnAt="7"/>
                                  </m:rPr>
                                  <a:rPr lang="en-US" altLang="zh-CN" sz="2400" b="0" i="1" smtClean="0">
                                    <a:latin typeface="Cambria Math" panose="02040503050406030204" pitchFamily="18" charset="0"/>
                                    <a:ea typeface="楷体" panose="02010609060101010101" pitchFamily="49" charset="-122"/>
                                  </a:rPr>
                                  <m:t>1</m:t>
                                </m:r>
                              </m:e>
                              <m:e>
                                <m:r>
                                  <a:rPr lang="en-US" altLang="zh-CN" sz="2400" b="0" i="1" smtClean="0">
                                    <a:latin typeface="Cambria Math" panose="02040503050406030204" pitchFamily="18" charset="0"/>
                                    <a:ea typeface="楷体" panose="02010609060101010101" pitchFamily="49" charset="-122"/>
                                  </a:rPr>
                                  <m:t>3</m:t>
                                </m:r>
                              </m:e>
                            </m:mr>
                            <m:mr>
                              <m:e>
                                <m:r>
                                  <a:rPr lang="en-US" altLang="zh-CN" sz="2400" b="0" i="1" smtClean="0">
                                    <a:latin typeface="Cambria Math" panose="02040503050406030204" pitchFamily="18" charset="0"/>
                                    <a:ea typeface="楷体" panose="02010609060101010101" pitchFamily="49" charset="-122"/>
                                  </a:rPr>
                                  <m:t>2</m:t>
                                </m:r>
                              </m:e>
                              <m:e>
                                <m:r>
                                  <a:rPr lang="en-US" altLang="zh-CN" sz="2400" b="0" i="1" smtClean="0">
                                    <a:latin typeface="Cambria Math" panose="02040503050406030204" pitchFamily="18" charset="0"/>
                                    <a:ea typeface="楷体" panose="02010609060101010101" pitchFamily="49" charset="-122"/>
                                  </a:rPr>
                                  <m:t>2</m:t>
                                </m:r>
                              </m:e>
                            </m:mr>
                          </m:m>
                        </m:e>
                      </m:d>
                      <m:r>
                        <a:rPr lang="en-US" altLang="zh-CN" sz="2400" b="0" i="1" smtClean="0">
                          <a:latin typeface="Cambria Math" panose="02040503050406030204" pitchFamily="18" charset="0"/>
                          <a:ea typeface="楷体" panose="02010609060101010101" pitchFamily="49" charset="-122"/>
                        </a:rPr>
                        <m:t>.</m:t>
                      </m:r>
                    </m:oMath>
                  </m:oMathPara>
                </a14:m>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幂算法求占优特征值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0" indent="0">
                  <a:buNone/>
                </a:pPr>
                <a:r>
                  <a:rPr lang="zh-CN" altLang="en-US" sz="2400" b="1" dirty="0">
                    <a:latin typeface="楷体" panose="02010609060101010101" pitchFamily="49" charset="-122"/>
                    <a:ea typeface="楷体" panose="02010609060101010101" pitchFamily="49" charset="-122"/>
                  </a:rPr>
                  <a:t>例</a:t>
                </a:r>
                <a:r>
                  <a:rPr lang="en-US" altLang="zh-CN" sz="2400" b="1"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用幂算法求该矩阵的占优特征值</a:t>
                </a:r>
                <a:endParaRPr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楷体" panose="02010609060101010101" pitchFamily="49" charset="-122"/>
                        </a:rPr>
                        <m:t>𝐴</m:t>
                      </m:r>
                      <m:r>
                        <a:rPr lang="en-US" altLang="zh-CN" sz="2400" b="0" i="1" smtClean="0">
                          <a:latin typeface="Cambria Math" panose="02040503050406030204" pitchFamily="18" charset="0"/>
                          <a:ea typeface="楷体" panose="02010609060101010101" pitchFamily="49" charset="-122"/>
                        </a:rPr>
                        <m:t>=</m:t>
                      </m:r>
                      <m:d>
                        <m:dPr>
                          <m:ctrlPr>
                            <a:rPr lang="en-US" altLang="zh-CN" sz="2400" b="0" i="1" smtClean="0">
                              <a:latin typeface="Cambria Math" panose="02040503050406030204" pitchFamily="18" charset="0"/>
                              <a:ea typeface="楷体" panose="02010609060101010101" pitchFamily="49" charset="-122"/>
                            </a:rPr>
                          </m:ctrlPr>
                        </m:dPr>
                        <m:e>
                          <m:m>
                            <m:mPr>
                              <m:mcs>
                                <m:mc>
                                  <m:mcPr>
                                    <m:count m:val="2"/>
                                    <m:mcJc m:val="center"/>
                                  </m:mcPr>
                                </m:mc>
                              </m:mcs>
                              <m:ctrlPr>
                                <a:rPr lang="en-US" altLang="zh-CN" sz="2400" b="0" i="1" smtClean="0">
                                  <a:latin typeface="Cambria Math" panose="02040503050406030204" pitchFamily="18" charset="0"/>
                                  <a:ea typeface="楷体" panose="02010609060101010101" pitchFamily="49" charset="-122"/>
                                </a:rPr>
                              </m:ctrlPr>
                            </m:mPr>
                            <m:mr>
                              <m:e>
                                <m:r>
                                  <m:rPr>
                                    <m:brk m:alnAt="7"/>
                                  </m:rPr>
                                  <a:rPr lang="en-US" altLang="zh-CN" sz="2400" b="0" i="1" smtClean="0">
                                    <a:latin typeface="Cambria Math" panose="02040503050406030204" pitchFamily="18" charset="0"/>
                                    <a:ea typeface="楷体" panose="02010609060101010101" pitchFamily="49" charset="-122"/>
                                  </a:rPr>
                                  <m:t>1</m:t>
                                </m:r>
                              </m:e>
                              <m:e>
                                <m:r>
                                  <a:rPr lang="en-US" altLang="zh-CN" sz="2400" b="0" i="1" smtClean="0">
                                    <a:latin typeface="Cambria Math" panose="02040503050406030204" pitchFamily="18" charset="0"/>
                                    <a:ea typeface="楷体" panose="02010609060101010101" pitchFamily="49" charset="-122"/>
                                  </a:rPr>
                                  <m:t>3</m:t>
                                </m:r>
                              </m:e>
                            </m:mr>
                            <m:mr>
                              <m:e>
                                <m:r>
                                  <a:rPr lang="en-US" altLang="zh-CN" sz="2400" b="0" i="1" smtClean="0">
                                    <a:latin typeface="Cambria Math" panose="02040503050406030204" pitchFamily="18" charset="0"/>
                                    <a:ea typeface="楷体" panose="02010609060101010101" pitchFamily="49" charset="-122"/>
                                  </a:rPr>
                                  <m:t>2</m:t>
                                </m:r>
                              </m:e>
                              <m:e>
                                <m:r>
                                  <a:rPr lang="en-US" altLang="zh-CN" sz="2400" b="0" i="1" smtClean="0">
                                    <a:latin typeface="Cambria Math" panose="02040503050406030204" pitchFamily="18" charset="0"/>
                                    <a:ea typeface="楷体" panose="02010609060101010101" pitchFamily="49" charset="-122"/>
                                  </a:rPr>
                                  <m:t>2</m:t>
                                </m:r>
                              </m:e>
                            </m:mr>
                          </m:m>
                        </m:e>
                      </m:d>
                      <m:r>
                        <a:rPr lang="en-US" altLang="zh-CN" sz="2400" b="0" i="1" smtClean="0">
                          <a:latin typeface="Cambria Math" panose="02040503050406030204" pitchFamily="18" charset="0"/>
                          <a:ea typeface="楷体" panose="02010609060101010101" pitchFamily="49" charset="-122"/>
                        </a:rPr>
                        <m:t>.</m:t>
                      </m:r>
                    </m:oMath>
                  </m:oMathPara>
                </a14:m>
                <a:endParaRPr lang="en-US" altLang="zh-CN" sz="2400" dirty="0">
                  <a:latin typeface="楷体" panose="02010609060101010101" pitchFamily="49" charset="-122"/>
                  <a:ea typeface="楷体" panose="02010609060101010101" pitchFamily="49" charset="-122"/>
                </a:endParaRPr>
              </a:p>
              <a:p>
                <a:pPr marL="0" indent="0">
                  <a:buNone/>
                </a:pPr>
                <a:r>
                  <a:rPr lang="zh-CN" altLang="en-US" sz="2400" b="1" dirty="0">
                    <a:latin typeface="楷体" panose="02010609060101010101" pitchFamily="49" charset="-122"/>
                    <a:ea typeface="楷体" panose="02010609060101010101" pitchFamily="49" charset="-122"/>
                  </a:rPr>
                  <a:t>解</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猜测初始特征向量</a:t>
                </a:r>
                <a:r>
                  <a:rPr lang="en-US" altLang="zh-CN" sz="2400" dirty="0">
                    <a:latin typeface="楷体" panose="02010609060101010101" pitchFamily="49" charset="-122"/>
                    <a:ea typeface="楷体" panose="02010609060101010101" pitchFamily="49" charset="-122"/>
                  </a:rPr>
                  <a:t> </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用</a:t>
                </a:r>
                <a14:m>
                  <m:oMath xmlns:m="http://schemas.openxmlformats.org/officeDocument/2006/math">
                    <m:r>
                      <a:rPr lang="en-US" altLang="zh-CN" sz="2400" b="0" i="0" smtClean="0">
                        <a:latin typeface="Cambria Math" panose="02040503050406030204" pitchFamily="18" charset="0"/>
                        <a:ea typeface="楷体" panose="02010609060101010101" pitchFamily="49" charset="-122"/>
                      </a:rPr>
                      <m:t> </m:t>
                    </m:r>
                    <m:r>
                      <a:rPr lang="en-US" altLang="zh-CN" sz="2400" b="0" i="1" smtClean="0">
                        <a:latin typeface="Cambria Math" panose="02040503050406030204" pitchFamily="18" charset="0"/>
                        <a:ea typeface="楷体" panose="02010609060101010101" pitchFamily="49" charset="-122"/>
                      </a:rPr>
                      <m:t>𝐴</m:t>
                    </m:r>
                    <m:r>
                      <a:rPr lang="en-US" altLang="zh-CN" sz="2400" b="0" i="1"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乘上</a:t>
                </a:r>
                <a14:m>
                  <m:oMath xmlns:m="http://schemas.openxmlformats.org/officeDocument/2006/math">
                    <m:r>
                      <a:rPr lang="en-US" altLang="zh-CN" sz="2400" b="0" i="0" smtClean="0">
                        <a:latin typeface="Cambria Math" panose="02040503050406030204" pitchFamily="18" charset="0"/>
                        <a:ea typeface="楷体" panose="02010609060101010101" pitchFamily="49" charset="-122"/>
                      </a:rPr>
                      <m:t> </m:t>
                    </m:r>
                    <m:sSup>
                      <m:sSupPr>
                        <m:ctrlPr>
                          <a:rPr lang="en-US" altLang="zh-CN" sz="2400" b="0" i="1" smtClean="0">
                            <a:latin typeface="Cambria Math" panose="02040503050406030204" pitchFamily="18" charset="0"/>
                            <a:ea typeface="楷体" panose="02010609060101010101" pitchFamily="49" charset="-122"/>
                          </a:rPr>
                        </m:ctrlPr>
                      </m:sSupPr>
                      <m:e>
                        <m:r>
                          <a:rPr lang="en-US" altLang="zh-CN" sz="2400" b="0" i="1" smtClean="0">
                            <a:latin typeface="Cambria Math" panose="02040503050406030204" pitchFamily="18" charset="0"/>
                            <a:ea typeface="楷体" panose="02010609060101010101" pitchFamily="49" charset="-122"/>
                          </a:rPr>
                          <m:t>𝑥</m:t>
                        </m:r>
                      </m:e>
                      <m:sup>
                        <m:r>
                          <a:rPr lang="en-US" altLang="zh-CN" sz="2400" b="0" i="1" smtClean="0">
                            <a:latin typeface="Cambria Math" panose="02040503050406030204" pitchFamily="18" charset="0"/>
                            <a:ea typeface="楷体" panose="02010609060101010101" pitchFamily="49" charset="-122"/>
                          </a:rPr>
                          <m:t>0</m:t>
                        </m:r>
                      </m:sup>
                    </m:sSup>
                    <m:r>
                      <a:rPr lang="en-US" altLang="zh-CN" sz="2400" b="0" i="1"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直到序列收敛</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可知矩阵收敛到</a:t>
                </a:r>
                <a14:m>
                  <m:oMath xmlns:m="http://schemas.openxmlformats.org/officeDocument/2006/math">
                    <m:r>
                      <a:rPr lang="zh-CN" altLang="en-US" sz="2400" b="0" i="0" smtClean="0">
                        <a:latin typeface="Cambria Math" panose="02040503050406030204" pitchFamily="18" charset="0"/>
                        <a:ea typeface="楷体" panose="02010609060101010101" pitchFamily="49" charset="-122"/>
                      </a:rPr>
                      <m:t> </m:t>
                    </m:r>
                    <m:d>
                      <m:dPr>
                        <m:ctrlPr>
                          <a:rPr lang="en-US" altLang="zh-CN" sz="2400" i="1" smtClean="0">
                            <a:latin typeface="Cambria Math" panose="02040503050406030204" pitchFamily="18" charset="0"/>
                            <a:ea typeface="楷体" panose="02010609060101010101" pitchFamily="49" charset="-122"/>
                          </a:rPr>
                        </m:ctrlPr>
                      </m:dPr>
                      <m:e>
                        <m:f>
                          <m:fPr>
                            <m:type m:val="noBar"/>
                            <m:ctrlPr>
                              <a:rPr lang="en-US" altLang="zh-CN" sz="2400" i="1" smtClean="0">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1</m:t>
                            </m:r>
                          </m:num>
                          <m:den>
                            <m:r>
                              <a:rPr lang="en-US" altLang="zh-CN" sz="2400" b="0" i="1" smtClean="0">
                                <a:latin typeface="Cambria Math" panose="02040503050406030204" pitchFamily="18" charset="0"/>
                                <a:ea typeface="楷体" panose="02010609060101010101" pitchFamily="49" charset="-122"/>
                              </a:rPr>
                              <m:t>1</m:t>
                            </m:r>
                          </m:den>
                        </m:f>
                      </m:e>
                    </m:d>
                  </m:oMath>
                </a14:m>
                <a:r>
                  <a:rPr lang="zh-CN" altLang="en-US" sz="2400" dirty="0">
                    <a:latin typeface="楷体" panose="02010609060101010101" pitchFamily="49" charset="-122"/>
                    <a:ea typeface="楷体" panose="02010609060101010101" pitchFamily="49" charset="-122"/>
                  </a:rPr>
                  <a:t>，因此占优特征向量为</a:t>
                </a:r>
                <a14:m>
                  <m:oMath xmlns:m="http://schemas.openxmlformats.org/officeDocument/2006/math">
                    <m:r>
                      <a:rPr lang="zh-CN" altLang="en-US" sz="2400" b="0" i="0" smtClean="0">
                        <a:latin typeface="Cambria Math" panose="02040503050406030204" pitchFamily="18" charset="0"/>
                        <a:ea typeface="楷体" panose="02010609060101010101" pitchFamily="49" charset="-122"/>
                      </a:rPr>
                      <m:t> </m:t>
                    </m:r>
                    <m:d>
                      <m:dPr>
                        <m:ctrlPr>
                          <a:rPr lang="en-US" altLang="zh-CN" sz="2400" i="1">
                            <a:latin typeface="Cambria Math" panose="02040503050406030204" pitchFamily="18" charset="0"/>
                            <a:ea typeface="楷体" panose="02010609060101010101" pitchFamily="49" charset="-122"/>
                          </a:rPr>
                        </m:ctrlPr>
                      </m:dPr>
                      <m:e>
                        <m:f>
                          <m:fPr>
                            <m:type m:val="noBar"/>
                            <m:ctrlPr>
                              <a:rPr lang="en-US" altLang="zh-CN" sz="2400" i="1">
                                <a:latin typeface="Cambria Math" panose="02040503050406030204" pitchFamily="18" charset="0"/>
                                <a:ea typeface="楷体" panose="02010609060101010101" pitchFamily="49" charset="-122"/>
                              </a:rPr>
                            </m:ctrlPr>
                          </m:fPr>
                          <m:num>
                            <m:r>
                              <a:rPr lang="en-US" altLang="zh-CN" sz="2400" i="1">
                                <a:latin typeface="Cambria Math" panose="02040503050406030204" pitchFamily="18" charset="0"/>
                                <a:ea typeface="楷体" panose="02010609060101010101" pitchFamily="49" charset="-122"/>
                              </a:rPr>
                              <m:t>1</m:t>
                            </m:r>
                          </m:num>
                          <m:den>
                            <m:r>
                              <a:rPr lang="en-US" altLang="zh-CN" sz="2400" i="1">
                                <a:latin typeface="Cambria Math" panose="02040503050406030204" pitchFamily="18" charset="0"/>
                                <a:ea typeface="楷体" panose="02010609060101010101" pitchFamily="49" charset="-122"/>
                              </a:rPr>
                              <m:t>1</m:t>
                            </m:r>
                          </m:den>
                        </m:f>
                      </m:e>
                    </m:d>
                  </m:oMath>
                </a14:m>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endParaRPr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592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343437" y="2924944"/>
            <a:ext cx="1003300" cy="660400"/>
          </a:xfrm>
          <a:prstGeom prst="rect">
            <a:avLst/>
          </a:prstGeom>
        </p:spPr>
      </p:pic>
      <p:pic>
        <p:nvPicPr>
          <p:cNvPr id="5" name="图片 4"/>
          <p:cNvPicPr>
            <a:picLocks noChangeAspect="1"/>
          </p:cNvPicPr>
          <p:nvPr/>
        </p:nvPicPr>
        <p:blipFill>
          <a:blip r:embed="rId4"/>
          <a:stretch>
            <a:fillRect/>
          </a:stretch>
        </p:blipFill>
        <p:spPr>
          <a:xfrm>
            <a:off x="1619672" y="4221088"/>
            <a:ext cx="5454130" cy="143882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幂算法求占优特征值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latin typeface="楷体" panose="02010609060101010101" pitchFamily="49" charset="-122"/>
                    <a:ea typeface="楷体" panose="02010609060101010101" pitchFamily="49" charset="-122"/>
                  </a:rPr>
                  <a:t>选择一个最大分量为</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的初始向量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a14:m>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对</a:t>
                </a:r>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=0,1,…,</m:t>
                    </m:r>
                  </m:oMath>
                </a14:m>
                <a:endParaRPr lang="en-US" altLang="zh-CN" sz="2400" b="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计算</a:t>
                </a:r>
                <a14:m>
                  <m:oMath xmlns:m="http://schemas.openxmlformats.org/officeDocument/2006/math">
                    <m:r>
                      <a:rPr lang="en-US" altLang="zh-CN" sz="2400" b="0" i="1" smtClean="0">
                        <a:latin typeface="Cambria Math" panose="02040503050406030204" pitchFamily="18" charset="0"/>
                      </a:rPr>
                      <m:t>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𝑘</m:t>
                        </m:r>
                      </m:sub>
                    </m:sSub>
                  </m:oMath>
                </a14:m>
                <a:endParaRPr lang="en-US" altLang="zh-CN" sz="2400" b="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设</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𝑘</m:t>
                        </m:r>
                      </m:sub>
                    </m:sSub>
                    <m:r>
                      <a:rPr lang="zh-CN" altLang="en-US" sz="2400" i="1">
                        <a:latin typeface="Cambria Math" panose="02040503050406030204" pitchFamily="18" charset="0"/>
                      </a:rPr>
                      <m:t>是</m:t>
                    </m:r>
                    <m:r>
                      <a:rPr lang="en-US" altLang="zh-CN" sz="2400" i="1">
                        <a:latin typeface="Cambria Math" panose="02040503050406030204" pitchFamily="18" charset="0"/>
                      </a:rPr>
                      <m:t>𝐴</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𝑘</m:t>
                        </m:r>
                      </m:sub>
                    </m:sSub>
                  </m:oMath>
                </a14:m>
                <a:r>
                  <a:rPr lang="zh-CN" altLang="en-US" sz="2400" dirty="0">
                    <a:latin typeface="楷体" panose="02010609060101010101" pitchFamily="49" charset="-122"/>
                    <a:ea typeface="楷体" panose="02010609060101010101" pitchFamily="49" charset="-122"/>
                  </a:rPr>
                  <a:t>中绝对值最大的一个分量</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计算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𝑘</m:t>
                                </m:r>
                              </m:sub>
                            </m:sSub>
                          </m:den>
                        </m:f>
                      </m:e>
                    </m:d>
                    <m:r>
                      <a:rPr lang="en-US" altLang="zh-CN" sz="2400" b="0" i="1" smtClean="0">
                        <a:latin typeface="Cambria Math" panose="02040503050406030204" pitchFamily="18" charset="0"/>
                      </a:rPr>
                      <m:t>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𝑘</m:t>
                        </m:r>
                      </m:sub>
                    </m:sSub>
                  </m:oMath>
                </a14:m>
                <a:endParaRPr lang="en-US" altLang="zh-CN" sz="2400" dirty="0">
                  <a:latin typeface="楷体" panose="02010609060101010101" pitchFamily="49" charset="-122"/>
                  <a:ea typeface="楷体" panose="02010609060101010101" pitchFamily="49" charset="-122"/>
                </a:endParaRPr>
              </a:p>
              <a:p>
                <a:pPr marL="285750" lvl="1" indent="-342900">
                  <a:spcBef>
                    <a:spcPts val="1000"/>
                  </a:spcBef>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几乎对所有选择的</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a14:m>
                <a:r>
                  <a:rPr lang="zh-CN" altLang="en-US" sz="2400" dirty="0">
                    <a:latin typeface="楷体" panose="02010609060101010101" pitchFamily="49" charset="-122"/>
                    <a:ea typeface="楷体" panose="02010609060101010101" pitchFamily="49" charset="-122"/>
                  </a:rPr>
                  <a:t>，序列</a:t>
                </a:r>
                <a:r>
                  <a:rPr lang="en-US" altLang="zh-CN" sz="2400" dirty="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𝑘</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近似于主特征值，而序列</a:t>
                </a:r>
                <a:r>
                  <a:rPr lang="en-US" altLang="zh-CN" sz="2400" dirty="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𝑘</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近似于对应的特征向量。</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pPr lvl="1"/>
                <a:endParaRPr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405" y="14605"/>
            <a:ext cx="8157210" cy="1325880"/>
          </a:xfrm>
        </p:spPr>
        <p:txBody>
          <a:bodyPr>
            <a:normAutofit/>
          </a:bodyPr>
          <a:lstStyle/>
          <a:p>
            <a:r>
              <a:rPr lang="zh-CN" altLang="en-US" dirty="0">
                <a:latin typeface="楷体" panose="02010609060101010101" pitchFamily="49" charset="-122"/>
                <a:ea typeface="楷体" panose="02010609060101010101" pitchFamily="49" charset="-122"/>
              </a:rPr>
              <a:t> 逆幂法求特征值</a:t>
            </a:r>
            <a:r>
              <a:rPr lang="en-US" altLang="zh-CN" dirty="0">
                <a:latin typeface="楷体" panose="02010609060101010101" pitchFamily="49" charset="-122"/>
                <a:ea typeface="楷体" panose="02010609060101010101" pitchFamily="49" charset="-122"/>
              </a:rPr>
              <a:t>(</a:t>
            </a:r>
            <a:r>
              <a:rPr lang="en-US" altLang="zh-CN" b="0" i="0" dirty="0">
                <a:solidFill>
                  <a:srgbClr val="000000"/>
                </a:solidFill>
                <a:effectLst/>
                <a:latin typeface="Gill Sans MT" panose="020B0502020104020203" pitchFamily="34" charset="0"/>
                <a:ea typeface="楷体" panose="02010609060101010101" pitchFamily="49" charset="-122"/>
              </a:rPr>
              <a:t>Inverse iteration</a:t>
            </a:r>
            <a:endParaRPr lang="zh-CN" altLang="en-US" b="0" i="0" dirty="0">
              <a:solidFill>
                <a:srgbClr val="000000"/>
              </a:solidFill>
              <a:effectLst/>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latin typeface="楷体" panose="02010609060101010101" pitchFamily="49" charset="-122"/>
                    <a:ea typeface="楷体" panose="02010609060101010101" pitchFamily="49" charset="-122"/>
                  </a:rPr>
                  <a:t>在知道特征值</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𝜆</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的一个较好初始估值</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𝛼</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后，逆幂法可以对任一特征值作近似估值。</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令</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𝐼</m:t>
                            </m:r>
                          </m:e>
                        </m:d>
                      </m:e>
                      <m:sup>
                        <m:r>
                          <a:rPr lang="en-US" altLang="zh-CN" sz="2400" b="0" i="1" smtClean="0">
                            <a:latin typeface="Cambria Math" panose="02040503050406030204" pitchFamily="18" charset="0"/>
                          </a:rPr>
                          <m:t>−1</m:t>
                        </m:r>
                      </m:sup>
                    </m:sSup>
                    <m:r>
                      <a:rPr lang="zh-CN" altLang="en-US" sz="2400" i="1">
                        <a:latin typeface="Cambria Math" panose="02040503050406030204" pitchFamily="18" charset="0"/>
                      </a:rPr>
                      <m:t>，</m:t>
                    </m:r>
                  </m:oMath>
                </a14:m>
                <a:r>
                  <a:rPr lang="zh-CN" altLang="en-US" sz="2400" dirty="0">
                    <a:latin typeface="楷体" panose="02010609060101010101" pitchFamily="49" charset="-122"/>
                    <a:ea typeface="楷体" panose="02010609060101010101" pitchFamily="49" charset="-122"/>
                  </a:rPr>
                  <a:t>并对</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𝐵</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应用幂算法，可以证明，若</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𝑛</m:t>
                        </m:r>
                      </m:sub>
                    </m:sSub>
                  </m:oMath>
                </a14:m>
                <a:r>
                  <a:rPr lang="zh-CN" altLang="en-US" sz="2400" dirty="0">
                    <a:latin typeface="楷体" panose="02010609060101010101" pitchFamily="49" charset="-122"/>
                    <a:ea typeface="楷体" panose="02010609060101010101" pitchFamily="49" charset="-122"/>
                  </a:rPr>
                  <a:t>是</a:t>
                </a:r>
                <a14:m>
                  <m:oMath xmlns:m="http://schemas.openxmlformats.org/officeDocument/2006/math">
                    <m:r>
                      <a:rPr lang="en-US" altLang="zh-CN" sz="2400" b="0" i="0" dirty="0" smtClean="0">
                        <a:latin typeface="Cambria Math" panose="02040503050406030204" pitchFamily="18" charset="0"/>
                        <a:ea typeface="楷体" panose="02010609060101010101" pitchFamily="49" charset="-122"/>
                      </a:rPr>
                      <m:t> </m:t>
                    </m:r>
                    <m:r>
                      <a:rPr lang="en-US" altLang="zh-CN" sz="2400" b="0" i="1" dirty="0" smtClean="0">
                        <a:latin typeface="Cambria Math" panose="02040503050406030204" pitchFamily="18" charset="0"/>
                        <a:ea typeface="楷体" panose="02010609060101010101" pitchFamily="49" charset="-122"/>
                      </a:rPr>
                      <m:t>𝐴</m:t>
                    </m:r>
                    <m:r>
                      <a:rPr lang="en-US" altLang="zh-CN"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的特征值，则</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𝐵</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的特征值是</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𝛼</m:t>
                        </m:r>
                      </m:den>
                    </m:f>
                  </m:oMath>
                </a14:m>
                <a:r>
                  <a:rPr lang="zh-CN" altLang="en-US" sz="2400" dirty="0">
                    <a:latin typeface="楷体" panose="02010609060101010101" pitchFamily="49" charset="-122"/>
                    <a:ea typeface="楷体" panose="02010609060101010101" pitchFamily="49" charset="-122"/>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𝛼</m:t>
                        </m:r>
                      </m:den>
                    </m:f>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r>
                          <a:rPr lang="en-US" altLang="zh-CN" sz="2400" i="1">
                            <a:latin typeface="Cambria Math" panose="02040503050406030204" pitchFamily="18" charset="0"/>
                          </a:rPr>
                          <m:t>𝛼</m:t>
                        </m:r>
                      </m:den>
                    </m:f>
                  </m:oMath>
                </a14:m>
                <a:r>
                  <a:rPr lang="zh-CN" altLang="en-US" sz="2400" dirty="0">
                    <a:solidFill>
                      <a:srgbClr val="FF0000"/>
                    </a:solidFill>
                    <a:latin typeface="楷体" panose="02010609060101010101" pitchFamily="49" charset="-122"/>
                    <a:ea typeface="楷体" panose="02010609060101010101" pitchFamily="49" charset="-122"/>
                  </a:rPr>
                  <a:t>？</a:t>
                </a:r>
                <a:endParaRPr lang="en-US" altLang="zh-CN" sz="2400" dirty="0">
                  <a:solidFill>
                    <a:srgbClr val="FF0000"/>
                  </a:solidFill>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如果</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𝛼</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最接近</a:t>
                </a:r>
                <a14:m>
                  <m:oMath xmlns:m="http://schemas.openxmlformats.org/officeDocument/2006/math">
                    <m:r>
                      <a:rPr lang="en-US" altLang="zh-CN" sz="2400" b="0" i="0" smtClean="0">
                        <a:latin typeface="Cambria Math" panose="02040503050406030204" pitchFamily="18" charset="0"/>
                        <a:ea typeface="楷体" panose="02010609060101010101" pitchFamily="49" charset="-122"/>
                      </a:rPr>
                      <m:t> </m:t>
                    </m:r>
                    <m:sSub>
                      <m:sSubPr>
                        <m:ctrlPr>
                          <a:rPr lang="en-US" altLang="zh-CN" sz="2400" b="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𝜆</m:t>
                        </m:r>
                      </m:e>
                      <m:sub>
                        <m:r>
                          <a:rPr lang="en-US" altLang="zh-CN" sz="2400" b="0" i="1" smtClean="0">
                            <a:latin typeface="Cambria Math" panose="02040503050406030204" pitchFamily="18" charset="0"/>
                            <a:ea typeface="楷体" panose="02010609060101010101" pitchFamily="49" charset="-122"/>
                          </a:rPr>
                          <m:t>2</m:t>
                        </m:r>
                      </m:sub>
                    </m:sSub>
                  </m:oMath>
                </a14:m>
                <a:r>
                  <a:rPr lang="zh-CN" altLang="en-US" sz="2400" dirty="0">
                    <a:latin typeface="楷体" panose="02010609060101010101" pitchFamily="49" charset="-122"/>
                    <a:ea typeface="楷体" panose="02010609060101010101" pitchFamily="49" charset="-122"/>
                  </a:rPr>
                  <a:t>，那么</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𝛼</m:t>
                        </m:r>
                      </m:den>
                    </m:f>
                    <m:r>
                      <a:rPr lang="en-US" altLang="zh-CN" sz="2400" b="0" i="0"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将是</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𝐵</m:t>
                    </m:r>
                    <m:r>
                      <a:rPr lang="zh-CN" altLang="en-US" sz="2400" b="0" i="1" dirty="0" smtClean="0">
                        <a:latin typeface="Cambria Math" panose="02040503050406030204" pitchFamily="18" charset="0"/>
                        <a:ea typeface="楷体" panose="02010609060101010101" pitchFamily="49" charset="-122"/>
                      </a:rPr>
                      <m:t> </m:t>
                    </m:r>
                  </m:oMath>
                </a14:m>
                <a:r>
                  <a:rPr lang="zh-CN" altLang="en-US" sz="2400" dirty="0">
                    <a:latin typeface="楷体" panose="02010609060101010101" pitchFamily="49" charset="-122"/>
                    <a:ea typeface="楷体" panose="02010609060101010101" pitchFamily="49" charset="-122"/>
                  </a:rPr>
                  <a:t>的严格主特征值。</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逆幂法求特征值</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latin typeface="楷体" panose="02010609060101010101" pitchFamily="49" charset="-122"/>
                    <a:ea typeface="楷体" panose="02010609060101010101" pitchFamily="49" charset="-122"/>
                  </a:rPr>
                  <a:t>选择一个非常接近于</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𝜆</m:t>
                    </m:r>
                    <m:r>
                      <a:rPr lang="zh-CN" altLang="en-US" sz="2400" b="0" i="1" smtClean="0">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的初始估值</a:t>
                </a:r>
                <a14:m>
                  <m:oMath xmlns:m="http://schemas.openxmlformats.org/officeDocument/2006/math">
                    <m: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𝛼</m:t>
                    </m:r>
                  </m:oMath>
                </a14:m>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选择一个最大分量为</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的初始向量</a:t>
                </a:r>
                <a14:m>
                  <m:oMath xmlns:m="http://schemas.openxmlformats.org/officeDocument/2006/math">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a14:m>
                <a:endParaRPr lang="en-US" altLang="zh-CN" sz="2400" b="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对</a:t>
                </a:r>
                <a14:m>
                  <m:oMath xmlns:m="http://schemas.openxmlformats.org/officeDocument/2006/math">
                    <m:r>
                      <a:rPr lang="zh-CN" altLang="en-US" sz="2400" b="0" i="0" dirty="0" smtClean="0">
                        <a:latin typeface="Cambria Math" panose="02040503050406030204" pitchFamily="18" charset="0"/>
                        <a:ea typeface="楷体" panose="02010609060101010101" pitchFamily="49" charset="-122"/>
                      </a:rPr>
                      <m:t> </m:t>
                    </m:r>
                    <m:r>
                      <a:rPr lang="en-US" altLang="zh-CN" sz="2400" i="1" dirty="0" smtClean="0">
                        <a:latin typeface="Cambria Math" panose="02040503050406030204" pitchFamily="18" charset="0"/>
                        <a:ea typeface="楷体" panose="02010609060101010101" pitchFamily="49" charset="-122"/>
                      </a:rPr>
                      <m:t>𝑘</m:t>
                    </m:r>
                    <m:r>
                      <a:rPr lang="en-US" altLang="zh-CN" sz="2400" i="1" dirty="0" smtClean="0">
                        <a:latin typeface="Cambria Math" panose="02040503050406030204" pitchFamily="18" charset="0"/>
                        <a:ea typeface="楷体" panose="02010609060101010101" pitchFamily="49" charset="-122"/>
                      </a:rPr>
                      <m:t>=0,1,…</m:t>
                    </m:r>
                  </m:oMath>
                </a14:m>
                <a:r>
                  <a:rPr lang="en-US" altLang="zh-CN" sz="2400" dirty="0">
                    <a:latin typeface="楷体" panose="02010609060101010101" pitchFamily="49" charset="-122"/>
                    <a:ea typeface="楷体" panose="02010609060101010101" pitchFamily="49" charset="-122"/>
                  </a:rPr>
                  <a:t>,</a:t>
                </a:r>
              </a:p>
              <a:p>
                <a:pPr lvl="1"/>
                <a:r>
                  <a:rPr lang="zh-CN" altLang="en-US" sz="2400" dirty="0">
                    <a:latin typeface="楷体" panose="02010609060101010101" pitchFamily="49" charset="-122"/>
                    <a:ea typeface="楷体" panose="02010609060101010101" pitchFamily="49" charset="-122"/>
                  </a:rPr>
                  <a:t>从</a:t>
                </a:r>
                <a14:m>
                  <m:oMath xmlns:m="http://schemas.openxmlformats.org/officeDocument/2006/math">
                    <m:r>
                      <a:rPr lang="zh-CN" altLang="en-US" sz="2400" b="0" i="0" smtClean="0">
                        <a:latin typeface="Cambria Math" panose="02040503050406030204" pitchFamily="18" charset="0"/>
                      </a:rPr>
                      <m:t> </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𝐼</m:t>
                        </m:r>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𝑘</m:t>
                        </m:r>
                      </m:sub>
                    </m:sSub>
                  </m:oMath>
                </a14:m>
                <a:r>
                  <a:rPr lang="zh-CN" altLang="en-US" sz="2400" dirty="0">
                    <a:latin typeface="楷体" panose="02010609060101010101" pitchFamily="49" charset="-122"/>
                    <a:ea typeface="楷体" panose="02010609060101010101" pitchFamily="49" charset="-122"/>
                  </a:rPr>
                  <a:t>解出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𝑘</m:t>
                        </m:r>
                      </m:sub>
                    </m:sSub>
                  </m:oMath>
                </a14:m>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设</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𝑘</m:t>
                        </m:r>
                      </m:sub>
                    </m:sSub>
                    <m:r>
                      <m:rPr>
                        <m:nor/>
                      </m:rPr>
                      <a:rPr lang="zh-CN" altLang="en-US" sz="2400" i="0">
                        <a:latin typeface="楷体" panose="02010609060101010101" pitchFamily="49" charset="-122"/>
                        <a:ea typeface="楷体" panose="02010609060101010101" pitchFamily="49" charset="-122"/>
                      </a:rPr>
                      <m:t>是</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𝑘</m:t>
                        </m:r>
                      </m:sub>
                    </m:sSub>
                  </m:oMath>
                </a14:m>
                <a:r>
                  <a:rPr lang="zh-CN" altLang="en-US" sz="2400" dirty="0">
                    <a:latin typeface="楷体" panose="02010609060101010101" pitchFamily="49" charset="-122"/>
                    <a:ea typeface="楷体" panose="02010609060101010101" pitchFamily="49" charset="-122"/>
                  </a:rPr>
                  <a:t>中绝对值最大的分量</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计算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𝑘</m:t>
                                </m:r>
                              </m:sub>
                            </m:sSub>
                          </m:den>
                        </m:f>
                      </m:e>
                    </m:d>
                  </m:oMath>
                </a14:m>
                <a:endParaRPr lang="en-US" altLang="zh-CN" sz="2400" b="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计算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𝑘</m:t>
                                </m:r>
                              </m:sub>
                            </m:sSub>
                          </m:den>
                        </m:f>
                      </m:e>
                    </m: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𝑘</m:t>
                        </m:r>
                      </m:sub>
                    </m:sSub>
                  </m:oMath>
                </a14:m>
                <a:endParaRPr lang="en-US" altLang="zh-CN" sz="2400" b="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几乎对所有</a:t>
                </a:r>
                <a14:m>
                  <m:oMath xmlns:m="http://schemas.openxmlformats.org/officeDocument/2006/math">
                    <m:r>
                      <a:rPr lang="zh-CN" altLang="en-US" sz="2400" b="0" i="0"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序列</a:t>
                </a:r>
                <a:r>
                  <a:rPr lang="en-US" altLang="zh-CN" sz="2400" dirty="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𝑘</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近似于特征值</a:t>
                </a:r>
                <a14:m>
                  <m:oMath xmlns:m="http://schemas.openxmlformats.org/officeDocument/2006/math">
                    <m:r>
                      <a:rPr lang="zh-CN" altLang="en-US" sz="2400" b="0" i="0" smtClean="0">
                        <a:latin typeface="Cambria Math" panose="02040503050406030204" pitchFamily="18" charset="0"/>
                      </a:rPr>
                      <m:t> </m:t>
                    </m:r>
                    <m:r>
                      <a:rPr lang="en-US" altLang="zh-CN" sz="2400" i="1">
                        <a:latin typeface="Cambria Math" panose="02040503050406030204" pitchFamily="18" charset="0"/>
                      </a:rPr>
                      <m:t>𝜆</m:t>
                    </m:r>
                    <m:r>
                      <a:rPr lang="en-US" altLang="zh-CN" sz="2400" i="1">
                        <a:latin typeface="Cambria Math" panose="02040503050406030204" pitchFamily="18" charset="0"/>
                      </a:rPr>
                      <m:t> </m:t>
                    </m:r>
                  </m:oMath>
                </a14:m>
                <a:r>
                  <a:rPr lang="zh-CN" altLang="en-US" sz="2400" dirty="0">
                    <a:latin typeface="楷体" panose="02010609060101010101" pitchFamily="49" charset="-122"/>
                    <a:ea typeface="楷体" panose="02010609060101010101" pitchFamily="49" charset="-122"/>
                  </a:rPr>
                  <a:t>，而序列</a:t>
                </a:r>
                <a:r>
                  <a:rPr lang="en-US" altLang="zh-CN" sz="2400" dirty="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𝑘</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近似于对应的特征向量。</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注：不直接计算</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𝐵</m:t>
                        </m:r>
                      </m:e>
                      <m:sup>
                        <m:r>
                          <a:rPr lang="en-US" altLang="zh-CN" sz="2400" b="0" i="1" smtClean="0">
                            <a:latin typeface="Cambria Math" panose="02040503050406030204" pitchFamily="18" charset="0"/>
                          </a:rPr>
                          <m:t>−1</m:t>
                        </m:r>
                      </m:sup>
                    </m:sSup>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采用</a:t>
                </a:r>
                <a:r>
                  <a:rPr lang="en-US" altLang="zh-CN" sz="2400" dirty="0">
                    <a:latin typeface="楷体" panose="02010609060101010101" pitchFamily="49" charset="-122"/>
                    <a:ea typeface="楷体" panose="02010609060101010101" pitchFamily="49" charset="-122"/>
                  </a:rPr>
                  <a:t>LU</a:t>
                </a:r>
                <a:r>
                  <a:rPr lang="zh-CN" altLang="en-US" sz="2400" dirty="0">
                    <a:latin typeface="楷体" panose="02010609060101010101" pitchFamily="49" charset="-122"/>
                    <a:ea typeface="楷体" panose="02010609060101010101" pitchFamily="49" charset="-122"/>
                  </a:rPr>
                  <a:t>分解可加快速度。</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pPr lvl="1" algn="ctr"/>
            <a:r>
              <a:rPr lang="en-US" altLang="zh-CN" dirty="0">
                <a:latin typeface="Gill Sans MT" panose="020B0502020104020203" pitchFamily="34" charset="0"/>
                <a:ea typeface="+mn-ea"/>
              </a:rPr>
              <a:t>5.7 </a:t>
            </a:r>
            <a:r>
              <a:rPr lang="zh-CN" altLang="en-US" dirty="0">
                <a:latin typeface="Gill Sans MT" panose="020B0502020104020203" pitchFamily="34" charset="0"/>
                <a:ea typeface="+mn-ea"/>
              </a:rPr>
              <a:t>随机矩阵</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旋转</a:t>
            </a:r>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dirty="0" smtClean="0">
                        <a:latin typeface="Cambria Math" panose="02040503050406030204" pitchFamily="18" charset="0"/>
                      </a:rPr>
                      <m:t> </m:t>
                    </m:r>
                    <m:r>
                      <a:rPr kumimoji="1" lang="en-GB" altLang="zh-CN" sz="2400" i="1" dirty="0" smtClean="0">
                        <a:latin typeface="Cambria Math" panose="02040503050406030204" pitchFamily="18" charset="0"/>
                      </a:rPr>
                      <m:t>𝑇</m:t>
                    </m:r>
                    <m:r>
                      <a:rPr kumimoji="1" lang="en-GB" altLang="zh-CN" sz="2400" i="1" dirty="0" smtClean="0">
                        <a:latin typeface="Cambria Math" panose="02040503050406030204" pitchFamily="18" charset="0"/>
                      </a:rPr>
                      <m:t>: </m:t>
                    </m:r>
                    <m:sSup>
                      <m:sSupPr>
                        <m:ctrlPr>
                          <a:rPr kumimoji="1" lang="en-GB" altLang="zh-CN" sz="2400" i="1" dirty="0" smtClean="0">
                            <a:latin typeface="Cambria Math" panose="02040503050406030204" pitchFamily="18" charset="0"/>
                          </a:rPr>
                        </m:ctrlPr>
                      </m:sSupPr>
                      <m:e>
                        <m:r>
                          <a:rPr kumimoji="1" lang="en-GB" altLang="zh-CN" sz="2400" i="1" dirty="0" smtClean="0">
                            <a:latin typeface="Cambria Math" panose="02040503050406030204" pitchFamily="18" charset="0"/>
                          </a:rPr>
                          <m:t>𝑅</m:t>
                        </m:r>
                      </m:e>
                      <m:sup>
                        <m:r>
                          <a:rPr kumimoji="1" lang="en-GB" altLang="zh-CN" sz="2400" i="1" dirty="0" smtClean="0">
                            <a:latin typeface="Cambria Math" panose="02040503050406030204" pitchFamily="18" charset="0"/>
                          </a:rPr>
                          <m:t>2</m:t>
                        </m:r>
                      </m:sup>
                    </m:sSup>
                    <m:r>
                      <a:rPr kumimoji="1" lang="en-GB" altLang="zh-CN" sz="2400" i="1" dirty="0" smtClean="0">
                        <a:latin typeface="Cambria Math" panose="02040503050406030204" pitchFamily="18" charset="0"/>
                      </a:rPr>
                      <m:t>→ </m:t>
                    </m:r>
                    <m:sSup>
                      <m:sSupPr>
                        <m:ctrlPr>
                          <a:rPr kumimoji="1" lang="en-GB" altLang="zh-CN" sz="2400" i="1" dirty="0" smtClean="0">
                            <a:latin typeface="Cambria Math" panose="02040503050406030204" pitchFamily="18" charset="0"/>
                          </a:rPr>
                        </m:ctrlPr>
                      </m:sSupPr>
                      <m:e>
                        <m:r>
                          <a:rPr kumimoji="1" lang="en-GB" altLang="zh-CN" sz="2400" i="1" dirty="0" smtClean="0">
                            <a:latin typeface="Cambria Math" panose="02040503050406030204" pitchFamily="18" charset="0"/>
                          </a:rPr>
                          <m:t>𝑅</m:t>
                        </m:r>
                      </m:e>
                      <m:sup>
                        <m:r>
                          <a:rPr kumimoji="1" lang="en-GB" altLang="zh-CN" sz="2400" i="1" dirty="0" smtClean="0">
                            <a:latin typeface="Cambria Math" panose="02040503050406030204" pitchFamily="18" charset="0"/>
                          </a:rPr>
                          <m:t>2</m:t>
                        </m:r>
                      </m:sup>
                    </m:sSup>
                    <m:r>
                      <a:rPr kumimoji="1" lang="en-GB" altLang="zh-CN" sz="240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是逆时针旋转</a:t>
                </a:r>
                <a14:m>
                  <m:oMath xmlns:m="http://schemas.openxmlformats.org/officeDocument/2006/math">
                    <m:r>
                      <a:rPr kumimoji="1" lang="en-US" altLang="zh-CN" sz="2400" b="0" i="0" dirty="0" smtClean="0">
                        <a:latin typeface="Cambria Math" panose="02040503050406030204" pitchFamily="18" charset="0"/>
                      </a:rPr>
                      <m:t> </m:t>
                    </m:r>
                    <m:sSup>
                      <m:sSupPr>
                        <m:ctrlPr>
                          <a:rPr kumimoji="1" lang="en-US" altLang="zh-CN" sz="2400" b="0" i="1" dirty="0" smtClean="0">
                            <a:latin typeface="Cambria Math" panose="02040503050406030204" pitchFamily="18" charset="0"/>
                          </a:rPr>
                        </m:ctrlPr>
                      </m:sSupPr>
                      <m:e>
                        <m:r>
                          <a:rPr kumimoji="1" lang="en-US" altLang="zh-CN" sz="2400" i="1" dirty="0" smtClean="0">
                            <a:latin typeface="Cambria Math" panose="02040503050406030204" pitchFamily="18" charset="0"/>
                          </a:rPr>
                          <m:t>90</m:t>
                        </m:r>
                      </m:e>
                      <m:sup>
                        <m:r>
                          <a:rPr kumimoji="1" lang="en-US" altLang="zh-CN" sz="2400" b="0" i="1" dirty="0" smtClean="0">
                            <a:latin typeface="Cambria Math" panose="02040503050406030204" pitchFamily="18" charset="0"/>
                          </a:rPr>
                          <m:t>∘</m:t>
                        </m:r>
                      </m:sup>
                    </m:sSup>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的线性变换，设</a:t>
                </a:r>
                <a14:m>
                  <m:oMath xmlns:m="http://schemas.openxmlformats.org/officeDocument/2006/math">
                    <m:r>
                      <a:rPr kumimoji="1" lang="en-US" altLang="zh-CN" sz="2400" b="0" i="0" dirty="0" smtClean="0">
                        <a:latin typeface="Cambria Math" panose="02040503050406030204" pitchFamily="18" charset="0"/>
                      </a:rPr>
                      <m:t> </m:t>
                    </m:r>
                    <m:r>
                      <a:rPr kumimoji="1" lang="en-GB" altLang="zh-CN" sz="2400" i="1" dirty="0" smtClean="0">
                        <a:latin typeface="Cambria Math" panose="02040503050406030204" pitchFamily="18" charset="0"/>
                      </a:rPr>
                      <m:t>𝐴</m:t>
                    </m:r>
                    <m:r>
                      <a:rPr kumimoji="1" lang="en-GB" altLang="zh-CN" sz="240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i="1" dirty="0" smtClean="0">
                        <a:latin typeface="Cambria Math" panose="02040503050406030204" pitchFamily="18" charset="0"/>
                      </a:rPr>
                      <m:t> </m:t>
                    </m:r>
                    <m:r>
                      <a:rPr kumimoji="1" lang="en-GB" altLang="zh-CN" sz="2400" i="1" dirty="0" smtClean="0">
                        <a:latin typeface="Cambria Math" panose="02040503050406030204" pitchFamily="18" charset="0"/>
                      </a:rPr>
                      <m:t>𝑇</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的矩阵。</a:t>
                </a:r>
                <a:r>
                  <a:rPr lang="zh-CN" altLang="en-US" sz="2400" dirty="0">
                    <a:solidFill>
                      <a:srgbClr val="060607"/>
                    </a:solidFill>
                    <a:latin typeface="楷体" panose="02010609060101010101" pitchFamily="49" charset="-122"/>
                    <a:ea typeface="楷体" panose="02010609060101010101" pitchFamily="49" charset="-122"/>
                  </a:rPr>
                  <a:t>根据映射效果</a:t>
                </a:r>
                <a:r>
                  <a:rPr kumimoji="1" lang="zh-CN" altLang="en-US" sz="2400" dirty="0">
                    <a:latin typeface="楷体" panose="02010609060101010101" pitchFamily="49" charset="-122"/>
                    <a:ea typeface="楷体" panose="02010609060101010101" pitchFamily="49" charset="-122"/>
                  </a:rPr>
                  <a:t>找出</a:t>
                </a:r>
                <a14:m>
                  <m:oMath xmlns:m="http://schemas.openxmlformats.org/officeDocument/2006/math">
                    <m:r>
                      <a:rPr kumimoji="1" lang="en-US" altLang="zh-CN" sz="2400" b="0" i="0" dirty="0" smtClean="0">
                        <a:latin typeface="Cambria Math" panose="02040503050406030204" pitchFamily="18" charset="0"/>
                      </a:rPr>
                      <m:t> </m:t>
                    </m:r>
                    <m:r>
                      <a:rPr kumimoji="1" lang="en-GB" altLang="zh-CN" sz="2400" i="1" dirty="0" smtClean="0">
                        <a:latin typeface="Cambria Math" panose="02040503050406030204" pitchFamily="18" charset="0"/>
                      </a:rPr>
                      <m:t>𝐴</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的特征值和特征向量。</a:t>
                </a: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endParaRPr kumimoji="1" lang="en-US" altLang="zh-CN" sz="2400" b="1"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随机矩阵</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lang="zh-CN" altLang="en-US" sz="2400" b="0" i="0" dirty="0">
                    <a:solidFill>
                      <a:srgbClr val="060607"/>
                    </a:solidFill>
                    <a:effectLst/>
                    <a:latin typeface="楷体" panose="02010609060101010101" pitchFamily="49" charset="-122"/>
                    <a:ea typeface="楷体" panose="02010609060101010101" pitchFamily="49" charset="-122"/>
                  </a:rPr>
                  <a:t>一个方阵</a:t>
                </a:r>
                <a14:m>
                  <m:oMath xmlns:m="http://schemas.openxmlformats.org/officeDocument/2006/math">
                    <m:r>
                      <a:rPr lang="en-US" altLang="zh-CN" sz="2400" b="0" i="0" smtClean="0">
                        <a:solidFill>
                          <a:srgbClr val="060607"/>
                        </a:solidFill>
                        <a:effectLst/>
                        <a:latin typeface="Cambria Math" panose="02040503050406030204" pitchFamily="18" charset="0"/>
                        <a:ea typeface="楷体" panose="02010609060101010101" pitchFamily="49" charset="-122"/>
                      </a:rPr>
                      <m:t> </m:t>
                    </m:r>
                    <m:r>
                      <a:rPr lang="en-US" altLang="zh-CN" sz="2400" b="0" i="1" smtClean="0">
                        <a:solidFill>
                          <a:srgbClr val="060607"/>
                        </a:solidFill>
                        <a:effectLst/>
                        <a:latin typeface="Cambria Math" panose="02040503050406030204" pitchFamily="18" charset="0"/>
                        <a:ea typeface="楷体" panose="02010609060101010101" pitchFamily="49" charset="-122"/>
                      </a:rPr>
                      <m:t>𝐴</m:t>
                    </m:r>
                    <m:r>
                      <a:rPr lang="en-US" altLang="zh-CN" sz="2400" b="0" i="1" smtClean="0">
                        <a:solidFill>
                          <a:srgbClr val="060607"/>
                        </a:solidFill>
                        <a:effectLst/>
                        <a:latin typeface="Cambria Math" panose="02040503050406030204" pitchFamily="18" charset="0"/>
                        <a:ea typeface="楷体" panose="02010609060101010101" pitchFamily="49" charset="-122"/>
                      </a:rPr>
                      <m:t> </m:t>
                    </m:r>
                  </m:oMath>
                </a14:m>
                <a:r>
                  <a:rPr lang="zh-CN" altLang="en-US" sz="2400" b="0" i="0" dirty="0">
                    <a:solidFill>
                      <a:srgbClr val="060607"/>
                    </a:solidFill>
                    <a:effectLst/>
                    <a:latin typeface="楷体" panose="02010609060101010101" pitchFamily="49" charset="-122"/>
                    <a:ea typeface="楷体" panose="02010609060101010101" pitchFamily="49" charset="-122"/>
                  </a:rPr>
                  <a:t>是随机矩阵（或称概率矩阵），如果它的所有元素都是非负数，并且每一列的元素之和为</a:t>
                </a:r>
                <a14:m>
                  <m:oMath xmlns:m="http://schemas.openxmlformats.org/officeDocument/2006/math">
                    <m:r>
                      <a:rPr lang="zh-CN" altLang="en-US" sz="2400" b="0" i="1" dirty="0" smtClean="0">
                        <a:solidFill>
                          <a:srgbClr val="060607"/>
                        </a:solidFill>
                        <a:effectLst/>
                        <a:latin typeface="Cambria Math" panose="02040503050406030204" pitchFamily="18" charset="0"/>
                        <a:ea typeface="楷体" panose="02010609060101010101" pitchFamily="49" charset="-122"/>
                      </a:rPr>
                      <m:t> </m:t>
                    </m:r>
                    <m:r>
                      <a:rPr lang="en-US" altLang="zh-CN" sz="2400" b="0" i="1" dirty="0" smtClean="0">
                        <a:solidFill>
                          <a:srgbClr val="060607"/>
                        </a:solidFill>
                        <a:effectLst/>
                        <a:latin typeface="Cambria Math" panose="02040503050406030204" pitchFamily="18" charset="0"/>
                        <a:ea typeface="楷体" panose="02010609060101010101" pitchFamily="49" charset="-122"/>
                      </a:rPr>
                      <m:t>1</m:t>
                    </m:r>
                  </m:oMath>
                </a14:m>
                <a:r>
                  <a:rPr lang="zh-CN" altLang="en-US" sz="2400" b="0" i="0" dirty="0">
                    <a:solidFill>
                      <a:srgbClr val="060607"/>
                    </a:solidFill>
                    <a:effectLst/>
                    <a:latin typeface="楷体" panose="02010609060101010101" pitchFamily="49" charset="-122"/>
                    <a:ea typeface="楷体" panose="02010609060101010101" pitchFamily="49" charset="-122"/>
                  </a:rPr>
                  <a:t>。</a:t>
                </a:r>
              </a:p>
              <a:p>
                <a:pPr marL="0" indent="0" algn="l">
                  <a:buNone/>
                </a:pPr>
                <a:r>
                  <a:rPr lang="en-US" altLang="zh-CN" sz="2400" b="0" i="0" dirty="0">
                    <a:solidFill>
                      <a:srgbClr val="060607"/>
                    </a:solidFill>
                    <a:effectLst/>
                    <a:latin typeface="楷体" panose="02010609060101010101" pitchFamily="49" charset="-122"/>
                    <a:ea typeface="楷体" panose="02010609060101010101" pitchFamily="49" charset="-122"/>
                  </a:rPr>
                  <a:t>     </a:t>
                </a:r>
                <a:r>
                  <a:rPr lang="zh-CN" altLang="en-US" sz="2400" b="0" i="0" dirty="0">
                    <a:solidFill>
                      <a:srgbClr val="060607"/>
                    </a:solidFill>
                    <a:effectLst/>
                    <a:latin typeface="楷体" panose="02010609060101010101" pitchFamily="49" charset="-122"/>
                    <a:ea typeface="楷体" panose="02010609060101010101" pitchFamily="49" charset="-122"/>
                  </a:rPr>
                  <a:t>一个矩阵是正矩阵，如果它的所有元素都是正数。</a:t>
                </a:r>
                <a:endParaRPr lang="en-US" altLang="zh-CN" sz="2400" b="0" i="0" dirty="0">
                  <a:solidFill>
                    <a:srgbClr val="060607"/>
                  </a:solidFill>
                  <a:effectLst/>
                  <a:latin typeface="楷体" panose="02010609060101010101" pitchFamily="49" charset="-122"/>
                  <a:ea typeface="楷体" panose="02010609060101010101" pitchFamily="49" charset="-122"/>
                </a:endParaRPr>
              </a:p>
              <a:p>
                <a:pPr marL="0" indent="0" algn="l">
                  <a:buNone/>
                </a:pPr>
                <a:endParaRPr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lang="zh-CN" altLang="en-US" sz="2400" b="0" i="0" dirty="0">
                    <a:solidFill>
                      <a:srgbClr val="060607"/>
                    </a:solidFill>
                    <a:effectLst/>
                    <a:latin typeface="楷体" panose="02010609060101010101" pitchFamily="49" charset="-122"/>
                    <a:ea typeface="楷体" panose="02010609060101010101" pitchFamily="49" charset="-122"/>
                  </a:rPr>
                  <a:t>一个正随机矩阵是一个随机矩阵，其所有元素都是正数。例如，下面的第一矩阵是一个正随机矩阵，而第二个不是：</a:t>
                </a: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339752" y="4149080"/>
            <a:ext cx="3835400" cy="1219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随机矩阵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rPr>
                      <m:t> </m:t>
                    </m:r>
                    <m:r>
                      <a:rPr kumimoji="1" lang="en-US" altLang="zh-CN" sz="2400" b="1" i="1"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为随机矩阵：</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的特征值。</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的（实或复）特征值，有</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随机矩阵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1" i="0" smtClean="0">
                        <a:latin typeface="Cambria Math" panose="02040503050406030204" pitchFamily="18" charset="0"/>
                      </a:rPr>
                      <m:t> </m:t>
                    </m:r>
                    <m:r>
                      <a:rPr kumimoji="1" lang="en-US" altLang="zh-CN" sz="2400" b="1" i="1" smtClean="0">
                        <a:latin typeface="Cambria Math" panose="02040503050406030204" pitchFamily="18" charset="0"/>
                      </a:rPr>
                      <m:t> </m:t>
                    </m:r>
                    <m:r>
                      <a:rPr kumimoji="1" lang="en-US" altLang="zh-CN" sz="2400" b="0" i="1" smtClean="0">
                        <a:latin typeface="Cambria Math" panose="02040503050406030204" pitchFamily="18" charset="0"/>
                      </a:rPr>
                      <m:t>𝐴</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为随机矩阵：</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的特征值。</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的（实或复）特征值，有</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证明</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zh-CN" altLang="en-US" sz="2400" b="0" i="0" smtClean="0">
                        <a:latin typeface="Cambria Math" panose="02040503050406030204" pitchFamily="18" charset="0"/>
                      </a:rPr>
                      <m:t> </m:t>
                    </m:r>
                    <m:r>
                      <a:rPr kumimoji="1" lang="en-US" altLang="zh-CN" sz="2400" i="1" smtClean="0">
                        <a:latin typeface="Cambria Math" panose="02040503050406030204" pitchFamily="18" charset="0"/>
                      </a:rPr>
                      <m:t>𝐴</m:t>
                    </m:r>
                    <m:r>
                      <a:rPr kumimoji="1" lang="en-US" altLang="zh-CN" sz="240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为随机矩阵，那么</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𝐴</m:t>
                        </m:r>
                      </m:e>
                      <m:sup>
                        <m:r>
                          <a:rPr kumimoji="1" lang="en-US" altLang="zh-CN" sz="2400" b="0" i="1" smtClean="0">
                            <a:latin typeface="Cambria Math" panose="02040503050406030204" pitchFamily="18" charset="0"/>
                            <a:ea typeface="楷体" panose="02010609060101010101" pitchFamily="49" charset="-122"/>
                          </a:rPr>
                          <m:t>𝑇</m:t>
                        </m:r>
                      </m:sup>
                    </m:sSup>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的行求和为</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sSup>
                      <m:sSupPr>
                        <m:ctrlPr>
                          <a:rPr kumimoji="1" lang="en-US" altLang="zh-CN" sz="2400" i="1">
                            <a:latin typeface="Cambria Math" panose="02040503050406030204" pitchFamily="18" charset="0"/>
                            <a:ea typeface="楷体" panose="02010609060101010101" pitchFamily="49" charset="-122"/>
                          </a:rPr>
                        </m:ctrlPr>
                      </m:sSupPr>
                      <m:e>
                        <m:r>
                          <a:rPr kumimoji="1" lang="en-US" altLang="zh-CN" sz="2400" i="1">
                            <a:latin typeface="Cambria Math" panose="02040503050406030204" pitchFamily="18" charset="0"/>
                            <a:ea typeface="楷体" panose="02010609060101010101" pitchFamily="49" charset="-122"/>
                          </a:rPr>
                          <m:t>𝐴</m:t>
                        </m:r>
                      </m:e>
                      <m:sup>
                        <m:r>
                          <a:rPr kumimoji="1" lang="en-US" altLang="zh-CN" sz="2400" i="1">
                            <a:latin typeface="Cambria Math" panose="02040503050406030204" pitchFamily="18" charset="0"/>
                            <a:ea typeface="楷体" panose="02010609060101010101" pitchFamily="49" charset="-122"/>
                          </a:rPr>
                          <m:t>𝑇</m:t>
                        </m:r>
                      </m:sup>
                    </m:sSup>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乘上</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(1,⋯,1)</m:t>
                    </m:r>
                  </m:oMath>
                </a14:m>
                <a:r>
                  <a:rPr kumimoji="1" lang="zh-CN" altLang="en-US" sz="2400" dirty="0">
                    <a:latin typeface="楷体" panose="02010609060101010101" pitchFamily="49" charset="-122"/>
                    <a:ea typeface="楷体" panose="02010609060101010101" pitchFamily="49" charset="-122"/>
                  </a:rPr>
                  <a:t>为行求和：</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smtClean="0">
                        <a:latin typeface="Cambria Math" panose="02040503050406030204" pitchFamily="18" charset="0"/>
                        <a:ea typeface="楷体" panose="02010609060101010101" pitchFamily="49" charset="-122"/>
                      </a:rPr>
                      <m:t>1</m:t>
                    </m:r>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sSup>
                      <m:sSupPr>
                        <m:ctrlPr>
                          <a:rPr kumimoji="1" lang="en-US" altLang="zh-CN" sz="2400" i="1">
                            <a:latin typeface="Cambria Math" panose="02040503050406030204" pitchFamily="18" charset="0"/>
                            <a:ea typeface="楷体" panose="02010609060101010101" pitchFamily="49" charset="-122"/>
                          </a:rPr>
                        </m:ctrlPr>
                      </m:sSupPr>
                      <m:e>
                        <m:r>
                          <a:rPr kumimoji="1" lang="en-US" altLang="zh-CN" sz="2400" i="1">
                            <a:latin typeface="Cambria Math" panose="02040503050406030204" pitchFamily="18" charset="0"/>
                            <a:ea typeface="楷体" panose="02010609060101010101" pitchFamily="49" charset="-122"/>
                          </a:rPr>
                          <m:t>𝐴</m:t>
                        </m:r>
                      </m:e>
                      <m:sup>
                        <m:r>
                          <a:rPr kumimoji="1" lang="en-US" altLang="zh-CN" sz="2400" i="1">
                            <a:latin typeface="Cambria Math" panose="02040503050406030204" pitchFamily="18" charset="0"/>
                            <a:ea typeface="楷体" panose="02010609060101010101" pitchFamily="49" charset="-122"/>
                          </a:rPr>
                          <m:t>𝑇</m:t>
                        </m:r>
                      </m:sup>
                    </m:sSup>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的特征值，由于</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𝐴</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和</a:t>
                </a:r>
                <a14:m>
                  <m:oMath xmlns:m="http://schemas.openxmlformats.org/officeDocument/2006/math">
                    <m:sSup>
                      <m:sSupPr>
                        <m:ctrlPr>
                          <a:rPr kumimoji="1" lang="en-US" altLang="zh-CN" sz="2400" i="1">
                            <a:latin typeface="Cambria Math" panose="02040503050406030204" pitchFamily="18" charset="0"/>
                            <a:ea typeface="楷体" panose="02010609060101010101" pitchFamily="49" charset="-122"/>
                          </a:rPr>
                        </m:ctrlPr>
                      </m:sSupPr>
                      <m:e>
                        <m:r>
                          <a:rPr kumimoji="1" lang="en-US" altLang="zh-CN" sz="2400" i="1">
                            <a:latin typeface="Cambria Math" panose="02040503050406030204" pitchFamily="18" charset="0"/>
                            <a:ea typeface="楷体" panose="02010609060101010101" pitchFamily="49" charset="-122"/>
                          </a:rPr>
                          <m:t>𝐴</m:t>
                        </m:r>
                      </m:e>
                      <m:sup>
                        <m:r>
                          <a:rPr kumimoji="1" lang="en-US" altLang="zh-CN" sz="2400" i="1">
                            <a:latin typeface="Cambria Math" panose="02040503050406030204" pitchFamily="18" charset="0"/>
                            <a:ea typeface="楷体" panose="02010609060101010101" pitchFamily="49" charset="-122"/>
                          </a:rPr>
                          <m:t>𝑇</m:t>
                        </m:r>
                      </m:sup>
                    </m:sSup>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的特征多项式相等。可知</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1</m:t>
                    </m:r>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也为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r>
                      <a:rPr kumimoji="1" lang="en-US" altLang="zh-CN" sz="2400" b="0" i="1" dirty="0" smtClean="0">
                        <a:latin typeface="Cambria Math" panose="02040503050406030204" pitchFamily="18" charset="0"/>
                        <a:ea typeface="楷体" panose="02010609060101010101" pitchFamily="49" charset="-122"/>
                      </a:rPr>
                      <m:t>𝐴</m:t>
                    </m:r>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892300" y="4001616"/>
            <a:ext cx="5359400" cy="1282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随机矩阵</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𝜆</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𝐴</m:t>
                    </m:r>
                    <m:r>
                      <a:rPr kumimoji="1" lang="en-US" altLang="zh-CN"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的特征值，所以</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也为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sSup>
                      <m:sSupPr>
                        <m:ctrlPr>
                          <a:rPr kumimoji="1" lang="en-US" altLang="zh-CN" sz="2400" b="0" i="1" dirty="0" smtClean="0">
                            <a:latin typeface="Cambria Math" panose="02040503050406030204" pitchFamily="18" charset="0"/>
                            <a:ea typeface="楷体" panose="02010609060101010101" pitchFamily="49" charset="-122"/>
                          </a:rPr>
                        </m:ctrlPr>
                      </m:sSupPr>
                      <m:e>
                        <m:r>
                          <a:rPr kumimoji="1" lang="en-US" altLang="zh-CN" sz="2400" b="0" i="1" dirty="0" smtClean="0">
                            <a:latin typeface="Cambria Math" panose="02040503050406030204" pitchFamily="18" charset="0"/>
                            <a:ea typeface="楷体" panose="02010609060101010101" pitchFamily="49" charset="-122"/>
                          </a:rPr>
                          <m:t>𝐴</m:t>
                        </m:r>
                      </m:e>
                      <m:sup>
                        <m:r>
                          <a:rPr kumimoji="1" lang="en-US" altLang="zh-CN" sz="2400" b="0" i="1" dirty="0" smtClean="0">
                            <a:latin typeface="Cambria Math" panose="02040503050406030204" pitchFamily="18" charset="0"/>
                            <a:ea typeface="楷体" panose="02010609060101010101" pitchFamily="49" charset="-122"/>
                          </a:rPr>
                          <m:t>𝑇</m:t>
                        </m:r>
                      </m:sup>
                    </m:sSup>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的特征值。设</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d>
                          <m:dPr>
                            <m:ctrlPr>
                              <a:rPr kumimoji="1" lang="en-US" altLang="zh-CN" sz="2400" b="0" i="1" smtClean="0">
                                <a:latin typeface="Cambria Math" panose="02040503050406030204" pitchFamily="18" charset="0"/>
                                <a:ea typeface="楷体" panose="02010609060101010101" pitchFamily="49" charset="-122"/>
                              </a:rPr>
                            </m:ctrlPr>
                          </m:dPr>
                          <m:e>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𝑥</m:t>
                                </m:r>
                              </m:e>
                              <m:sup>
                                <m:r>
                                  <a:rPr kumimoji="1" lang="en-US" altLang="zh-CN" sz="2400" b="0" i="1" smtClean="0">
                                    <a:latin typeface="Cambria Math" panose="02040503050406030204" pitchFamily="18" charset="0"/>
                                    <a:ea typeface="楷体" panose="02010609060101010101" pitchFamily="49" charset="-122"/>
                                  </a:rPr>
                                  <m:t>𝑛</m:t>
                                </m:r>
                              </m:sup>
                            </m:sSup>
                          </m:e>
                        </m:d>
                      </m:e>
                      <m:sup>
                        <m:r>
                          <a:rPr kumimoji="1" lang="en-US" altLang="zh-CN" sz="2400" b="0" i="1" smtClean="0">
                            <a:latin typeface="Cambria Math" panose="02040503050406030204" pitchFamily="18" charset="0"/>
                            <a:ea typeface="楷体" panose="02010609060101010101" pitchFamily="49" charset="-122"/>
                          </a:rPr>
                          <m:t>𝑇</m:t>
                        </m:r>
                      </m:sup>
                    </m:sSup>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en-US" altLang="zh-CN" sz="2400" b="0" i="0" dirty="0" smtClean="0">
                        <a:latin typeface="Cambria Math" panose="02040503050406030204" pitchFamily="18" charset="0"/>
                        <a:ea typeface="楷体" panose="02010609060101010101" pitchFamily="49" charset="-122"/>
                      </a:rPr>
                      <m:t> </m:t>
                    </m:r>
                    <m:sSup>
                      <m:sSupPr>
                        <m:ctrlPr>
                          <a:rPr kumimoji="1" lang="en-US" altLang="zh-CN" sz="2400" b="0" i="1" dirty="0" smtClean="0">
                            <a:latin typeface="Cambria Math" panose="02040503050406030204" pitchFamily="18" charset="0"/>
                            <a:ea typeface="楷体" panose="02010609060101010101" pitchFamily="49" charset="-122"/>
                          </a:rPr>
                        </m:ctrlPr>
                      </m:sSupPr>
                      <m:e>
                        <m:r>
                          <a:rPr kumimoji="1" lang="en-US" altLang="zh-CN" sz="2400" b="0" i="1" dirty="0" smtClean="0">
                            <a:latin typeface="Cambria Math" panose="02040503050406030204" pitchFamily="18" charset="0"/>
                            <a:ea typeface="楷体" panose="02010609060101010101" pitchFamily="49" charset="-122"/>
                          </a:rPr>
                          <m:t>𝐴</m:t>
                        </m:r>
                      </m:e>
                      <m:sup>
                        <m:r>
                          <a:rPr kumimoji="1" lang="en-US" altLang="zh-CN" sz="2400" b="0" i="1" dirty="0" smtClean="0">
                            <a:latin typeface="Cambria Math" panose="02040503050406030204" pitchFamily="18" charset="0"/>
                            <a:ea typeface="楷体" panose="02010609060101010101" pitchFamily="49" charset="-122"/>
                          </a:rPr>
                          <m:t>𝑇</m:t>
                        </m:r>
                      </m:sup>
                    </m:sSup>
                    <m:r>
                      <a:rPr kumimoji="1" lang="en-US" altLang="zh-CN"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的特征向量，其对应的特征值为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𝜆</m:t>
                    </m:r>
                  </m:oMath>
                </a14:m>
                <a:r>
                  <a:rPr kumimoji="1" lang="zh-CN" altLang="en-US" sz="2400" dirty="0">
                    <a:latin typeface="楷体" panose="02010609060101010101" pitchFamily="49" charset="-122"/>
                    <a:ea typeface="楷体" panose="02010609060101010101" pitchFamily="49" charset="-122"/>
                  </a:rPr>
                  <a:t>。因此，</a:t>
                </a:r>
                <a:r>
                  <a:rPr kumimoji="1" lang="en-US" altLang="zh-CN" sz="2400" dirty="0">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𝐴</m:t>
                        </m:r>
                      </m:e>
                      <m:sup>
                        <m:r>
                          <a:rPr kumimoji="1" lang="en-US" altLang="zh-CN" sz="2400" b="0" i="1" smtClean="0">
                            <a:latin typeface="Cambria Math" panose="02040503050406030204" pitchFamily="18" charset="0"/>
                            <a:ea typeface="楷体" panose="02010609060101010101" pitchFamily="49" charset="-122"/>
                          </a:rPr>
                          <m:t>𝑇</m:t>
                        </m:r>
                      </m:sup>
                    </m:sSup>
                    <m:r>
                      <a:rPr kumimoji="1" lang="en-US" altLang="zh-CN" sz="2400" b="0" i="1" smtClean="0">
                        <a:latin typeface="Cambria Math" panose="02040503050406030204" pitchFamily="18" charset="0"/>
                        <a:ea typeface="楷体" panose="02010609060101010101" pitchFamily="49" charset="-122"/>
                      </a:rPr>
                      <m:t>𝑥</m:t>
                    </m:r>
                  </m:oMath>
                </a14:m>
                <a:r>
                  <a:rPr kumimoji="1" lang="en-US" altLang="zh-CN" sz="2400" dirty="0">
                    <a:latin typeface="楷体" panose="02010609060101010101" pitchFamily="49" charset="-122"/>
                    <a:ea typeface="楷体" panose="02010609060101010101" pitchFamily="49" charset="-122"/>
                  </a:rPr>
                  <a:t>.</a:t>
                </a:r>
                <a:r>
                  <a:rPr kumimoji="1" lang="en-US" altLang="zh-CN" sz="2400" dirty="0">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𝜆</m:t>
                    </m:r>
                    <m:r>
                      <a:rPr kumimoji="1" lang="en-US" altLang="zh-CN" sz="2400" b="0" i="1" smtClean="0">
                        <a:latin typeface="Cambria Math" panose="02040503050406030204" pitchFamily="18" charset="0"/>
                        <a:ea typeface="楷体" panose="02010609060101010101" pitchFamily="49" charset="-122"/>
                      </a:rPr>
                      <m:t>𝑥</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的第</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𝑗</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个分量为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取绝对值最大的</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𝑗</m:t>
                        </m:r>
                      </m:sub>
                    </m:sSub>
                  </m:oMath>
                </a14:m>
                <a:r>
                  <a:rPr kumimoji="1" lang="zh-CN" altLang="en-US" sz="2400" dirty="0">
                    <a:latin typeface="楷体" panose="02010609060101010101" pitchFamily="49" charset="-122"/>
                    <a:ea typeface="楷体" panose="02010609060101010101" pitchFamily="49" charset="-122"/>
                  </a:rPr>
                  <a:t>，即</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begChr m:val="|"/>
                        <m:endChr m:val="|"/>
                        <m:ctrlPr>
                          <a:rPr kumimoji="1" lang="en-US" altLang="zh-CN" sz="2400" b="0" i="1" smtClean="0">
                            <a:latin typeface="Cambria Math" panose="02040503050406030204" pitchFamily="18" charset="0"/>
                            <a:ea typeface="楷体" panose="02010609060101010101" pitchFamily="49" charset="-122"/>
                          </a:rPr>
                        </m:ctrlPr>
                      </m:dPr>
                      <m:e>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𝑖</m:t>
                            </m:r>
                          </m:sub>
                        </m:sSub>
                      </m:e>
                    </m:d>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𝑗</m:t>
                        </m:r>
                      </m:sub>
                    </m:sSub>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对于任意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𝑖</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成立。有，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𝜆</m:t>
                        </m:r>
                      </m:e>
                    </m:d>
                    <m:r>
                      <a:rPr kumimoji="1" lang="en-US" altLang="zh-CN" sz="2400" b="0" i="1" smtClean="0">
                        <a:latin typeface="Cambria Math" panose="02040503050406030204" pitchFamily="18" charset="0"/>
                        <a:ea typeface="楷体" panose="02010609060101010101" pitchFamily="49" charset="-122"/>
                      </a:rPr>
                      <m:t>≤1 </m:t>
                    </m:r>
                  </m:oMath>
                </a14:m>
                <a:r>
                  <a:rPr kumimoji="1" lang="zh-CN" altLang="en-US" sz="2400" dirty="0">
                    <a:latin typeface="楷体" panose="02010609060101010101" pitchFamily="49" charset="-122"/>
                    <a:ea typeface="楷体" panose="02010609060101010101" pitchFamily="49" charset="-122"/>
                  </a:rPr>
                  <a:t>成立。</a:t>
                </a:r>
                <a:endParaRPr kumimoji="1" lang="en-US" altLang="zh-CN" sz="2400" dirty="0">
                  <a:latin typeface="楷体" panose="02010609060101010101" pitchFamily="49" charset="-122"/>
                  <a:ea typeface="楷体" panose="02010609060101010101" pitchFamily="49"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1259"/>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203848" y="2463800"/>
            <a:ext cx="2425700" cy="965200"/>
          </a:xfrm>
          <a:prstGeom prst="rect">
            <a:avLst/>
          </a:prstGeom>
        </p:spPr>
      </p:pic>
      <p:pic>
        <p:nvPicPr>
          <p:cNvPr id="9" name="图片 8"/>
          <p:cNvPicPr>
            <a:picLocks noChangeAspect="1"/>
          </p:cNvPicPr>
          <p:nvPr/>
        </p:nvPicPr>
        <p:blipFill>
          <a:blip r:embed="rId4"/>
          <a:stretch>
            <a:fillRect/>
          </a:stretch>
        </p:blipFill>
        <p:spPr>
          <a:xfrm>
            <a:off x="1009650" y="4012282"/>
            <a:ext cx="7124700" cy="1079500"/>
          </a:xfrm>
          <a:prstGeom prst="rect">
            <a:avLst/>
          </a:prstGeom>
        </p:spPr>
      </p:pic>
      <p:sp>
        <p:nvSpPr>
          <p:cNvPr id="11" name="文本框 10"/>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稳态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随机矩阵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的稳态为特征值</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对应的特征向量</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𝑤</m:t>
                    </m:r>
                  </m:oMath>
                </a14:m>
                <a:r>
                  <a:rPr kumimoji="1" lang="zh-CN" altLang="en-US" sz="2400" dirty="0">
                    <a:latin typeface="楷体" panose="02010609060101010101" pitchFamily="49" charset="-122"/>
                    <a:ea typeface="楷体" panose="02010609060101010101" pitchFamily="49" charset="-122"/>
                  </a:rPr>
                  <a:t>，其元素都为正数并且求和为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0"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稳态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随机矩阵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的稳态为特征值</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对应的特征向量</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𝑤</m:t>
                    </m:r>
                  </m:oMath>
                </a14:m>
                <a:r>
                  <a:rPr kumimoji="1" lang="zh-CN" altLang="en-US" sz="2400" dirty="0">
                    <a:latin typeface="楷体" panose="02010609060101010101" pitchFamily="49" charset="-122"/>
                    <a:ea typeface="楷体" panose="02010609060101010101" pitchFamily="49" charset="-122"/>
                  </a:rPr>
                  <a:t>，其元素都为正数并且求和为</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0" smtClean="0">
                        <a:latin typeface="Cambria Math" panose="02040503050406030204" pitchFamily="18" charset="0"/>
                        <a:ea typeface="楷体" panose="02010609060101010101" pitchFamily="49" charset="-122"/>
                      </a:rPr>
                      <m:t>1</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GB" altLang="zh-CN" sz="2400" dirty="0">
                    <a:latin typeface="Gill Sans MT" panose="020B0502020104020203" pitchFamily="34" charset="0"/>
                    <a:ea typeface="楷体" panose="02010609060101010101" pitchFamily="49" charset="-122"/>
                  </a:rPr>
                  <a:t>Perron–</a:t>
                </a:r>
                <a:r>
                  <a:rPr kumimoji="1" lang="en-GB" altLang="zh-CN" sz="2400" dirty="0" err="1">
                    <a:latin typeface="Gill Sans MT" panose="020B0502020104020203" pitchFamily="34" charset="0"/>
                    <a:ea typeface="楷体" panose="02010609060101010101" pitchFamily="49" charset="-122"/>
                  </a:rPr>
                  <a:t>Frobenius</a:t>
                </a:r>
                <a:r>
                  <a:rPr kumimoji="1" lang="zh-CN" altLang="en-US" sz="2400" b="1" dirty="0">
                    <a:latin typeface="楷体" panose="02010609060101010101" pitchFamily="49" charset="-122"/>
                    <a:ea typeface="楷体" panose="02010609060101010101" pitchFamily="49" charset="-122"/>
                  </a:rPr>
                  <a:t>定理</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设</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是一个正随机矩阵。那么</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有一个唯一的稳态向量</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𝑤</m:t>
                    </m:r>
                  </m:oMath>
                </a14:m>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它张成</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1</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特征空间。</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    此外，对于任何元素之和为某个数</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𝑐</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的向量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0</m:t>
                        </m:r>
                      </m:sub>
                    </m:sSub>
                  </m:oMath>
                </a14:m>
                <a:r>
                  <a:rPr kumimoji="1" lang="en-GB" altLang="zh-CN" sz="2400" dirty="0">
                    <a:latin typeface="楷体" panose="02010609060101010101" pitchFamily="49" charset="-122"/>
                    <a:ea typeface="楷体" panose="02010609060101010101" pitchFamily="49" charset="-122"/>
                  </a:rPr>
                  <a:t>​</a:t>
                </a:r>
                <a:r>
                  <a:rPr kumimoji="1" lang="zh-CN" altLang="en-GB"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迭代</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当</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𝑡</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变大时，</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𝑡</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会接近</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𝑐𝑤</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241550" y="3969905"/>
            <a:ext cx="4660900" cy="5715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稳态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考虑正随机矩阵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矩阵的特征多项式为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特征值对应的特征向量分别为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因此可知稳态</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𝑤</m:t>
                    </m:r>
                    <m:r>
                      <a:rPr kumimoji="1" lang="en-US" altLang="zh-CN" sz="2400" b="0" i="1" smtClean="0">
                        <a:latin typeface="Cambria Math" panose="02040503050406030204" pitchFamily="18" charset="0"/>
                        <a:ea typeface="楷体" panose="02010609060101010101" pitchFamily="49" charset="-122"/>
                      </a:rPr>
                      <m:t>=</m:t>
                    </m:r>
                    <m:d>
                      <m:dPr>
                        <m:ctrlPr>
                          <a:rPr kumimoji="1" lang="en-US" altLang="zh-CN" sz="2400" b="0" i="1" smtClean="0">
                            <a:latin typeface="Cambria Math" panose="02040503050406030204" pitchFamily="18" charset="0"/>
                            <a:ea typeface="楷体" panose="02010609060101010101" pitchFamily="49" charset="-122"/>
                          </a:rPr>
                        </m:ctrlPr>
                      </m:dPr>
                      <m:e>
                        <m:f>
                          <m:fPr>
                            <m:type m:val="noBa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0.5</m:t>
                            </m:r>
                          </m:num>
                          <m:den>
                            <m:r>
                              <a:rPr kumimoji="1" lang="en-US" altLang="zh-CN" sz="2400" b="0" i="1" smtClean="0">
                                <a:latin typeface="Cambria Math" panose="02040503050406030204" pitchFamily="18" charset="0"/>
                                <a:ea typeface="楷体" panose="02010609060101010101" pitchFamily="49" charset="-122"/>
                              </a:rPr>
                              <m:t>0.5</m:t>
                            </m:r>
                          </m:den>
                        </m:f>
                      </m:e>
                    </m:d>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627784" y="1988840"/>
            <a:ext cx="2387600" cy="774700"/>
          </a:xfrm>
          <a:prstGeom prst="rect">
            <a:avLst/>
          </a:prstGeom>
        </p:spPr>
      </p:pic>
      <p:pic>
        <p:nvPicPr>
          <p:cNvPr id="7" name="图片 6"/>
          <p:cNvPicPr>
            <a:picLocks noChangeAspect="1"/>
          </p:cNvPicPr>
          <p:nvPr/>
        </p:nvPicPr>
        <p:blipFill>
          <a:blip r:embed="rId4"/>
          <a:stretch>
            <a:fillRect/>
          </a:stretch>
        </p:blipFill>
        <p:spPr>
          <a:xfrm>
            <a:off x="1244140" y="3668514"/>
            <a:ext cx="7213600" cy="673100"/>
          </a:xfrm>
          <a:prstGeom prst="rect">
            <a:avLst/>
          </a:prstGeom>
        </p:spPr>
      </p:pic>
      <p:pic>
        <p:nvPicPr>
          <p:cNvPr id="8" name="图片 7"/>
          <p:cNvPicPr>
            <a:picLocks noChangeAspect="1"/>
          </p:cNvPicPr>
          <p:nvPr/>
        </p:nvPicPr>
        <p:blipFill>
          <a:blip r:embed="rId5"/>
          <a:stretch>
            <a:fillRect/>
          </a:stretch>
        </p:blipFill>
        <p:spPr>
          <a:xfrm>
            <a:off x="3009900" y="4941168"/>
            <a:ext cx="3124200" cy="7493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ea typeface="楷体" panose="02010609060101010101" pitchFamily="49" charset="-122"/>
              </a:rPr>
              <a:t>Page-rank</a:t>
            </a:r>
            <a:r>
              <a:rPr lang="zh-CN" altLang="en-US" dirty="0">
                <a:latin typeface="楷体" panose="02010609060101010101" pitchFamily="49" charset="-122"/>
                <a:ea typeface="楷体" panose="02010609060101010101" pitchFamily="49" charset="-122"/>
              </a:rPr>
              <a:t>算法</a:t>
            </a:r>
          </a:p>
        </p:txBody>
      </p:sp>
      <p:sp>
        <p:nvSpPr>
          <p:cNvPr id="3" name="内容占位符 2"/>
          <p:cNvSpPr>
            <a:spLocks noGrp="1"/>
          </p:cNvSpPr>
          <p:nvPr>
            <p:ph idx="1"/>
          </p:nvPr>
        </p:nvSpPr>
        <p:spPr/>
        <p:txBody>
          <a:bodyPr/>
          <a:lstStyle/>
          <a:p>
            <a:pPr marL="0" indent="0">
              <a:buNone/>
            </a:pPr>
            <a:r>
              <a:rPr kumimoji="1" lang="en-US" altLang="zh-CN" sz="2400" b="1" dirty="0">
                <a:latin typeface="Gill Sans MT" panose="020B0502020104020203" pitchFamily="34" charset="0"/>
                <a:ea typeface="楷体" panose="02010609060101010101" pitchFamily="49" charset="-122"/>
              </a:rPr>
              <a:t>Page-rank</a:t>
            </a:r>
            <a:r>
              <a:rPr kumimoji="1" lang="zh-CN" altLang="en-US" sz="2400" b="1" dirty="0">
                <a:latin typeface="楷体" panose="02010609060101010101" pitchFamily="49" charset="-122"/>
                <a:ea typeface="楷体" panose="02010609060101010101" pitchFamily="49" charset="-122"/>
              </a:rPr>
              <a:t>算法：</a:t>
            </a:r>
            <a:endParaRPr kumimoji="1" lang="en-US" altLang="zh-CN" sz="2400" b="1" dirty="0">
              <a:latin typeface="楷体" panose="02010609060101010101" pitchFamily="49" charset="-122"/>
              <a:ea typeface="楷体" panose="02010609060101010101" pitchFamily="49" charset="-122"/>
            </a:endParaRPr>
          </a:p>
          <a:p>
            <a:pPr marL="0" indent="0">
              <a:buNone/>
            </a:pPr>
            <a:r>
              <a:rPr kumimoji="1" lang="en-US" altLang="zh-CN" sz="2400" dirty="0">
                <a:latin typeface="Gill Sans MT" panose="020B0502020104020203" pitchFamily="34" charset="0"/>
                <a:ea typeface="楷体" panose="02010609060101010101" pitchFamily="49" charset="-122"/>
              </a:rPr>
              <a:t>1990</a:t>
            </a:r>
            <a:r>
              <a:rPr kumimoji="1" lang="zh-CN" altLang="en-US" sz="2400" dirty="0">
                <a:latin typeface="楷体" panose="02010609060101010101" pitchFamily="49" charset="-122"/>
                <a:ea typeface="楷体" panose="02010609060101010101" pitchFamily="49" charset="-122"/>
              </a:rPr>
              <a:t>年代的互联网搜索非常低效。雅虎或</a:t>
            </a:r>
            <a:r>
              <a:rPr kumimoji="1" lang="en-GB" altLang="zh-CN" sz="2400" dirty="0">
                <a:latin typeface="Gill Sans MT" panose="020B0502020104020203" pitchFamily="34" charset="0"/>
                <a:ea typeface="楷体" panose="02010609060101010101" pitchFamily="49" charset="-122"/>
              </a:rPr>
              <a:t>AltaVista</a:t>
            </a:r>
            <a:r>
              <a:rPr kumimoji="1" lang="zh-CN" altLang="en-US" sz="2400" dirty="0">
                <a:latin typeface="楷体" panose="02010609060101010101" pitchFamily="49" charset="-122"/>
                <a:ea typeface="楷体" panose="02010609060101010101" pitchFamily="49" charset="-122"/>
              </a:rPr>
              <a:t>会扫描页面寻找你的搜索文字，然后简单地列出出现这些词最多次的结果。一些不太受欢迎的网站很快学会了通过在他们的页面上重复一百万次</a:t>
            </a:r>
            <a:r>
              <a:rPr kumimoji="1" lang="zh-CN" altLang="en-US" sz="2400" dirty="0">
                <a:latin typeface="Gill Sans MT" panose="020B0502020104020203" pitchFamily="34" charset="0"/>
                <a:ea typeface="楷体" panose="02010609060101010101" pitchFamily="49" charset="-122"/>
              </a:rPr>
              <a:t>“</a:t>
            </a:r>
            <a:r>
              <a:rPr kumimoji="1" lang="en-GB" altLang="zh-CN" sz="2400" dirty="0">
                <a:latin typeface="Gill Sans MT" panose="020B0502020104020203" pitchFamily="34" charset="0"/>
                <a:ea typeface="楷体" panose="02010609060101010101" pitchFamily="49" charset="-122"/>
              </a:rPr>
              <a:t>Alanis </a:t>
            </a:r>
            <a:r>
              <a:rPr kumimoji="1" lang="en-GB" altLang="zh-CN" sz="2400" dirty="0" err="1">
                <a:latin typeface="Gill Sans MT" panose="020B0502020104020203" pitchFamily="34" charset="0"/>
                <a:ea typeface="楷体" panose="02010609060101010101" pitchFamily="49" charset="-122"/>
              </a:rPr>
              <a:t>Morissette</a:t>
            </a:r>
            <a:r>
              <a:rPr kumimoji="1" lang="en-GB" altLang="zh-CN" sz="2400" dirty="0">
                <a:latin typeface="Gill Sans MT" panose="020B0502020104020203" pitchFamily="34" charset="0"/>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这个词，他们每次都能出现在一个试图在</a:t>
            </a:r>
            <a:r>
              <a:rPr kumimoji="1" lang="en-GB" altLang="zh-CN" sz="2400" dirty="0">
                <a:latin typeface="Gill Sans MT" panose="020B0502020104020203" pitchFamily="34" charset="0"/>
                <a:ea typeface="楷体" panose="02010609060101010101" pitchFamily="49" charset="-122"/>
              </a:rPr>
              <a:t>Napster</a:t>
            </a:r>
            <a:r>
              <a:rPr kumimoji="1" lang="zh-CN" altLang="en-US" sz="2400" dirty="0">
                <a:latin typeface="楷体" panose="02010609060101010101" pitchFamily="49" charset="-122"/>
                <a:ea typeface="楷体" panose="02010609060101010101" pitchFamily="49" charset="-122"/>
              </a:rPr>
              <a:t>上找</a:t>
            </a:r>
            <a:r>
              <a:rPr kumimoji="1" lang="en-GB" altLang="zh-CN" sz="2400" dirty="0">
                <a:latin typeface="Gill Sans MT" panose="020B0502020104020203" pitchFamily="34" charset="0"/>
                <a:ea typeface="楷体" panose="02010609060101010101" pitchFamily="49" charset="-122"/>
              </a:rPr>
              <a:t>Jagged Little Pill</a:t>
            </a:r>
            <a:r>
              <a:rPr kumimoji="1" lang="zh-CN" altLang="en-US" sz="2400" dirty="0">
                <a:latin typeface="楷体" panose="02010609060101010101" pitchFamily="49" charset="-122"/>
                <a:ea typeface="楷体" panose="02010609060101010101" pitchFamily="49" charset="-122"/>
              </a:rPr>
              <a:t>的青少年的搜索结果的第一位。</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拉里</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佩奇和谢尔盖</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布林发明了一种按重要性对页面进行排名的方法。他们基于他们的算法创立了谷歌。以下是它的大致工作原理。</a:t>
            </a:r>
          </a:p>
          <a:p>
            <a:pPr marL="0" indent="0">
              <a:buNone/>
            </a:pPr>
            <a:endParaRPr kumimoji="1" lang="zh-CN" altLang="en-US" sz="2400" dirty="0">
              <a:latin typeface="楷体" panose="02010609060101010101" pitchFamily="49" charset="-122"/>
              <a:ea typeface="楷体" panose="02010609060101010101"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ea typeface="楷体" panose="02010609060101010101" pitchFamily="49" charset="-122"/>
                <a:sym typeface="+mn-ea"/>
              </a:rPr>
              <a:t>Page-rank</a:t>
            </a:r>
            <a:r>
              <a:rPr lang="zh-CN" altLang="en-US" dirty="0">
                <a:latin typeface="楷体" panose="02010609060101010101" pitchFamily="49" charset="-122"/>
                <a:ea typeface="楷体" panose="02010609060101010101" pitchFamily="49" charset="-122"/>
                <a:sym typeface="+mn-ea"/>
              </a:rPr>
              <a:t>算法</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0" i="0" dirty="0">
                    <a:solidFill>
                      <a:srgbClr val="060607"/>
                    </a:solidFill>
                    <a:effectLst/>
                    <a:latin typeface="楷体" panose="02010609060101010101" pitchFamily="49" charset="-122"/>
                    <a:ea typeface="楷体" panose="02010609060101010101" pitchFamily="49" charset="-122"/>
                  </a:rPr>
                  <a:t>每个网页都有一个与之相关的重要性或排名。排名是一个正数。这个排名是由以下规则决定的。</a:t>
                </a:r>
                <a:endParaRPr lang="en-US" altLang="zh-CN" sz="2400" b="0" i="0" dirty="0">
                  <a:solidFill>
                    <a:srgbClr val="060607"/>
                  </a:solidFill>
                  <a:effectLst/>
                  <a:latin typeface="楷体" panose="02010609060101010101" pitchFamily="49" charset="-122"/>
                  <a:ea typeface="楷体" panose="02010609060101010101" pitchFamily="49" charset="-122"/>
                </a:endParaRPr>
              </a:p>
              <a:p>
                <a:pPr marL="0" indent="0">
                  <a:buNone/>
                </a:pPr>
                <a:endParaRPr kumimoji="1" lang="en-US" altLang="zh-CN" sz="2400" dirty="0">
                  <a:solidFill>
                    <a:srgbClr val="060607"/>
                  </a:solidFill>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重要性准则</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如果一个页面</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𝑃</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链接到其他</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个页面</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𝑄</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𝑄</m:t>
                        </m:r>
                      </m:e>
                      <m:sub>
                        <m:r>
                          <a:rPr kumimoji="1" lang="en-US" altLang="zh-CN" sz="2400" b="0" i="1" smtClean="0">
                            <a:latin typeface="Cambria Math" panose="02040503050406030204" pitchFamily="18" charset="0"/>
                            <a:ea typeface="楷体" panose="02010609060101010101" pitchFamily="49" charset="-122"/>
                          </a:rPr>
                          <m:t>𝑛</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那么每个页面</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sSub>
                      <m:sSubPr>
                        <m:ctrlPr>
                          <a:rPr kumimoji="1" lang="en-US" altLang="zh-CN" sz="2400" i="1">
                            <a:latin typeface="Cambria Math" panose="02040503050406030204" pitchFamily="18" charset="0"/>
                            <a:ea typeface="楷体" panose="02010609060101010101" pitchFamily="49" charset="-122"/>
                          </a:rPr>
                        </m:ctrlPr>
                      </m:sSubPr>
                      <m:e>
                        <m:r>
                          <a:rPr kumimoji="1" lang="en-US" altLang="zh-CN" sz="2400" i="1">
                            <a:latin typeface="Cambria Math" panose="02040503050406030204" pitchFamily="18" charset="0"/>
                            <a:ea typeface="楷体" panose="02010609060101010101" pitchFamily="49" charset="-122"/>
                          </a:rPr>
                          <m:t>𝑄</m:t>
                        </m:r>
                      </m:e>
                      <m:sub>
                        <m:r>
                          <a:rPr kumimoji="1" lang="en-US" altLang="zh-CN" sz="2400" b="0" i="1" smtClean="0">
                            <a:latin typeface="Cambria Math" panose="02040503050406030204" pitchFamily="18" charset="0"/>
                            <a:ea typeface="楷体" panose="02010609060101010101" pitchFamily="49" charset="-122"/>
                          </a:rPr>
                          <m:t>𝑖</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继承</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𝑃</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f>
                      <m:fP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𝑛</m:t>
                        </m:r>
                      </m:den>
                    </m:f>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的重要性。</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在实践中，这意味着：</a:t>
                </a: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如果一个非常重要的页面链接到你的页面，那么你的页面被认为是重要的。</a:t>
                </a: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如果无数个不重要的页面链接到你的页面，那么你的页面仍然很重要。</a:t>
                </a: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如果只有一个不知名的页面链接到你的页面，那么你的页面就不重要。</a:t>
                </a: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262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Gill Sans MT" panose="020B0502020104020203" pitchFamily="34" charset="0"/>
                <a:sym typeface="+mn-ea"/>
              </a:rPr>
              <a:t>停留时间视角</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另外，还有另一个“随机冲浪者”的解释。一个“随机冲浪者”整天坐在电脑前，随机点击链接。他花费时间最多的页面应该是最重要的。因此，重要的（排名高的）页面是随机冲浪者最终停留时间最长的那些页面。这个度量结果与排名是等价的。</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U3MjAzOGI1ZWM1NjI3YTE0MjIzZDIwNTMwM2NhZjE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5843</Words>
  <Application>Microsoft Office PowerPoint</Application>
  <PresentationFormat>全屏显示(4:3)</PresentationFormat>
  <Paragraphs>828</Paragraphs>
  <Slides>110</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110</vt:i4>
      </vt:variant>
    </vt:vector>
  </HeadingPairs>
  <TitlesOfParts>
    <vt:vector size="119" baseType="lpstr">
      <vt:lpstr>楷体</vt:lpstr>
      <vt:lpstr>Arial</vt:lpstr>
      <vt:lpstr>Arial Black</vt:lpstr>
      <vt:lpstr>Calibri</vt:lpstr>
      <vt:lpstr>Cambria Math</vt:lpstr>
      <vt:lpstr>Gill Sans MT</vt:lpstr>
      <vt:lpstr>Times New Roman</vt:lpstr>
      <vt:lpstr>Wingdings</vt:lpstr>
      <vt:lpstr>CAS</vt:lpstr>
      <vt:lpstr> 《人工智能的数学基础》  线性代数部分：特征值与特征向量</vt:lpstr>
      <vt:lpstr>5. 特征值与特征向量</vt:lpstr>
      <vt:lpstr>5.1 特征值与特征向量</vt:lpstr>
      <vt:lpstr>5.1 特征值与特征向量</vt:lpstr>
      <vt:lpstr>实例</vt:lpstr>
      <vt:lpstr>实例</vt:lpstr>
      <vt:lpstr>剪切(shear)</vt:lpstr>
      <vt:lpstr>剪切</vt:lpstr>
      <vt:lpstr>旋转</vt:lpstr>
      <vt:lpstr>旋转</vt:lpstr>
      <vt:lpstr>不同特征值对应特征向量线性独立</vt:lpstr>
      <vt:lpstr>不同特征值对应特征向量线性独立</vt:lpstr>
      <vt:lpstr>特征空间</vt:lpstr>
      <vt:lpstr>特征空间</vt:lpstr>
      <vt:lpstr>可逆矩阵定理</vt:lpstr>
      <vt:lpstr>5.2 特征多项式</vt:lpstr>
      <vt:lpstr>特征多项式</vt:lpstr>
      <vt:lpstr>特征多项式</vt:lpstr>
      <vt:lpstr>特征多项式</vt:lpstr>
      <vt:lpstr>特征多项式</vt:lpstr>
      <vt:lpstr>特征多项式</vt:lpstr>
      <vt:lpstr>迹</vt:lpstr>
      <vt:lpstr>迹</vt:lpstr>
      <vt:lpstr>迹与特征多项式</vt:lpstr>
      <vt:lpstr>迹与特征多项式</vt:lpstr>
      <vt:lpstr>迹与特征多项式</vt:lpstr>
      <vt:lpstr>迹</vt:lpstr>
      <vt:lpstr>5.3 相似性</vt:lpstr>
      <vt:lpstr>5.3 相似性</vt:lpstr>
      <vt:lpstr>相似性</vt:lpstr>
      <vt:lpstr>相似性</vt:lpstr>
      <vt:lpstr>相似性</vt:lpstr>
      <vt:lpstr>利用相似性计算矩阵幂</vt:lpstr>
      <vt:lpstr>利用相似性计算矩阵幂</vt:lpstr>
      <vt:lpstr>相似性的几何理解</vt:lpstr>
      <vt:lpstr>相似性的几何理解</vt:lpstr>
      <vt:lpstr>相似矩阵的特征值</vt:lpstr>
      <vt:lpstr>相似矩阵的特征值</vt:lpstr>
      <vt:lpstr>5.4 对角化</vt:lpstr>
      <vt:lpstr>对角化</vt:lpstr>
      <vt:lpstr>对角化</vt:lpstr>
      <vt:lpstr>对角化</vt:lpstr>
      <vt:lpstr>对角化定理</vt:lpstr>
      <vt:lpstr>对角化</vt:lpstr>
      <vt:lpstr>对角化过程</vt:lpstr>
      <vt:lpstr>对角化过程</vt:lpstr>
      <vt:lpstr>对角化过程</vt:lpstr>
      <vt:lpstr>剪切矩阵</vt:lpstr>
      <vt:lpstr>旋转矩阵</vt:lpstr>
      <vt:lpstr>可对角化与可逆</vt:lpstr>
      <vt:lpstr>代数重数与几何重数</vt:lpstr>
      <vt:lpstr>代数重数与几何重数</vt:lpstr>
      <vt:lpstr>代数重数与几何重数</vt:lpstr>
      <vt:lpstr>代数重数与几何重数</vt:lpstr>
      <vt:lpstr>代数重数与几何重数</vt:lpstr>
      <vt:lpstr>“相似”矩阵不相似</vt:lpstr>
      <vt:lpstr>5.5 复特征值</vt:lpstr>
      <vt:lpstr>复特征值</vt:lpstr>
      <vt:lpstr>复特征值</vt:lpstr>
      <vt:lpstr>复特征值</vt:lpstr>
      <vt:lpstr>PowerPoint 演示文稿</vt:lpstr>
      <vt:lpstr>复特征值</vt:lpstr>
      <vt:lpstr>复特征值</vt:lpstr>
      <vt:lpstr>旋转缩放矩阵</vt:lpstr>
      <vt:lpstr>旋转缩放矩阵</vt:lpstr>
      <vt:lpstr>旋转缩放矩阵</vt:lpstr>
      <vt:lpstr>旋转缩放矩阵</vt:lpstr>
      <vt:lpstr>旋转缩放矩阵</vt:lpstr>
      <vt:lpstr>2*2矩阵分类</vt:lpstr>
      <vt:lpstr>2*2矩阵分类</vt:lpstr>
      <vt:lpstr>块对角化定理</vt:lpstr>
      <vt:lpstr>对角化</vt:lpstr>
      <vt:lpstr>对角化</vt:lpstr>
      <vt:lpstr>旋转</vt:lpstr>
      <vt:lpstr>R^2上的旋转</vt:lpstr>
      <vt:lpstr>R^2上的旋转</vt:lpstr>
      <vt:lpstr>R^3上的旋转</vt:lpstr>
      <vt:lpstr>R^3上的旋转</vt:lpstr>
      <vt:lpstr>R^3上的旋转</vt:lpstr>
      <vt:lpstr>n维上的旋转</vt:lpstr>
      <vt:lpstr>旋转的性质</vt:lpstr>
      <vt:lpstr>5.6 幂算法</vt:lpstr>
      <vt:lpstr>5.6 幂算法求占优特征值</vt:lpstr>
      <vt:lpstr>幂算法求占优特征值</vt:lpstr>
      <vt:lpstr>幂算法求占优特征值</vt:lpstr>
      <vt:lpstr>幂算法求占优特征值</vt:lpstr>
      <vt:lpstr> 逆幂法求特征值(Inverse iteration</vt:lpstr>
      <vt:lpstr>逆幂法求特征值</vt:lpstr>
      <vt:lpstr>5.7 随机矩阵</vt:lpstr>
      <vt:lpstr>随机矩阵</vt:lpstr>
      <vt:lpstr>随机矩阵</vt:lpstr>
      <vt:lpstr>随机矩阵</vt:lpstr>
      <vt:lpstr>随机矩阵</vt:lpstr>
      <vt:lpstr>稳态</vt:lpstr>
      <vt:lpstr>稳态</vt:lpstr>
      <vt:lpstr>稳态</vt:lpstr>
      <vt:lpstr>Page-rank算法</vt:lpstr>
      <vt:lpstr>Page-rank算法</vt:lpstr>
      <vt:lpstr>停留时间视角</vt:lpstr>
      <vt:lpstr>Importance Matrix</vt:lpstr>
      <vt:lpstr>Importance Matrix</vt:lpstr>
      <vt:lpstr>实例</vt:lpstr>
      <vt:lpstr>实例</vt:lpstr>
      <vt:lpstr>Page-rank算法</vt:lpstr>
      <vt:lpstr>Page-rank算法</vt:lpstr>
      <vt:lpstr>Page-rank算法</vt:lpstr>
      <vt:lpstr>Page-rank算法</vt:lpstr>
      <vt:lpstr>Page-rank算法</vt:lpstr>
      <vt:lpstr>Page-rank算法</vt:lpstr>
      <vt:lpstr>Page-rank算法</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zihe wang</cp:lastModifiedBy>
  <cp:revision>6867</cp:revision>
  <cp:lastPrinted>2020-07-30T01:34:00Z</cp:lastPrinted>
  <dcterms:created xsi:type="dcterms:W3CDTF">2009-06-29T05:49:00Z</dcterms:created>
  <dcterms:modified xsi:type="dcterms:W3CDTF">2024-10-18T03:56:45Z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21D09D783B014688A80CF73F16CDE10E_12</vt:lpwstr>
  </property>
  <property fmtid="{D5CDD505-2E9C-101B-9397-08002B2CF9AE}" pid="4" name="KSOProductBuildVer">
    <vt:lpwstr>2052-12.1.0.18276</vt:lpwstr>
  </property>
</Properties>
</file>